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26" r:id="rId2"/>
  </p:sldMasterIdLst>
  <p:notesMasterIdLst>
    <p:notesMasterId r:id="rId68"/>
  </p:notesMasterIdLst>
  <p:handoutMasterIdLst>
    <p:handoutMasterId r:id="rId69"/>
  </p:handoutMasterIdLst>
  <p:sldIdLst>
    <p:sldId id="256" r:id="rId3"/>
    <p:sldId id="279" r:id="rId4"/>
    <p:sldId id="331" r:id="rId5"/>
    <p:sldId id="262" r:id="rId6"/>
    <p:sldId id="263" r:id="rId7"/>
    <p:sldId id="265" r:id="rId8"/>
    <p:sldId id="339" r:id="rId9"/>
    <p:sldId id="334" r:id="rId10"/>
    <p:sldId id="345" r:id="rId11"/>
    <p:sldId id="267" r:id="rId12"/>
    <p:sldId id="268" r:id="rId13"/>
    <p:sldId id="340" r:id="rId14"/>
    <p:sldId id="312" r:id="rId15"/>
    <p:sldId id="343" r:id="rId16"/>
    <p:sldId id="269" r:id="rId17"/>
    <p:sldId id="332" r:id="rId18"/>
    <p:sldId id="346" r:id="rId19"/>
    <p:sldId id="308" r:id="rId20"/>
    <p:sldId id="309" r:id="rId21"/>
    <p:sldId id="310" r:id="rId22"/>
    <p:sldId id="271" r:id="rId23"/>
    <p:sldId id="273" r:id="rId24"/>
    <p:sldId id="274" r:id="rId25"/>
    <p:sldId id="311" r:id="rId26"/>
    <p:sldId id="275" r:id="rId27"/>
    <p:sldId id="33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ECFF"/>
    <a:srgbClr val="CCFFFF"/>
    <a:srgbClr val="66FFFF"/>
    <a:srgbClr val="99FFCC"/>
    <a:srgbClr val="66CCFF"/>
    <a:srgbClr val="FFCCCC"/>
    <a:srgbClr val="FFCC99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50" autoAdjust="0"/>
    <p:restoredTop sz="89343" autoAdjust="0"/>
  </p:normalViewPr>
  <p:slideViewPr>
    <p:cSldViewPr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8D1D9-ECF9-4BE9-849D-560D4F97938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از 65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C5FC-6758-4FBE-AE70-A16F3C545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23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7B053A-B69B-41AE-9328-99B966801E14}" type="datetimeFigureOut">
              <a:rPr lang="fa-IR" smtClean="0"/>
              <a:pPr/>
              <a:t>1438/03/05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F90A26-4BFB-4AE5-8747-1E9240150D1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3507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90A26-4BFB-4AE5-8747-1E9240150D10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071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90A26-4BFB-4AE5-8747-1E9240150D10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95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90A26-4BFB-4AE5-8747-1E9240150D10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90A26-4BFB-4AE5-8747-1E9240150D10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00D4-5440-48DE-A8B9-B40445A4F40E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12FE-23FC-4692-A34E-ED87EC507D51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70E4-3038-4695-850F-F6A028946A53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7A714CCA-8F71-4EBD-9A0A-A35F95507CE6}" type="datetime8">
              <a:rPr lang="fa-IR" altLang="zh-TW" smtClean="0"/>
              <a:pPr/>
              <a:t>16/دسامبر/4</a:t>
            </a:fld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a-IR" altLang="zh-TW" smtClean="0"/>
              <a:t>از 65</a:t>
            </a:r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7A3406-CD15-42E8-B177-2A85C8C53B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16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B50C-DE83-4BD2-9DEB-A0C3BE93EBC8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09F4-F2A6-43BB-BF50-80EE5E11F7F5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5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B094-E5DE-4E42-A8FC-872DBF28A12E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2DCE-F3E4-4765-876D-D89409C817B8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3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79D2-01C3-4206-B4A8-A3EFA1BC3068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193C-55F1-4E22-833A-F6285C2650C6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9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14F2-5847-4797-929F-6D164335D5E7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8DB8-9806-41D4-8985-743A0E1D5409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17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83C4-7DB6-4524-8C9A-17704F313555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13B6-688B-462A-9E4A-1BD5E24DF73E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4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6508-55BE-457B-A310-3B664FC8DC2C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CFD7-2F4A-4D97-ADA5-6FEBC7259420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6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B420D-1655-4838-98CB-00B1F795416D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908E-2440-454D-BD80-B7B71D185309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D1A2-5698-4FB4-B1D3-CE98D4C12B1F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F9CE-9AFE-4492-BAB3-1153BDCEE0EB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55BA-7E6A-4F31-987D-355B19B60A3B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5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E5F0-5F6D-49C8-B813-9C9FA321FE6D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4891-727D-4303-8872-D9E0445FD02C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0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A440-3B0C-4380-87AD-41418EBD6A0E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E727-B6E4-43A5-BD89-DF84C6A8564B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17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6D95-DC58-4718-9282-069DBBB1C71B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D026-223B-46C1-AC7F-2F49A701BDBF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7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294E-97B1-4A79-96A1-6F65570847E6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26BA-83A0-4093-9FF5-0E10C9314340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459C-B5ED-4898-8D75-6E2EB1413726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BD6-F75C-4BAE-99DF-E53C7D1A3175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206D-32AE-4864-ABB5-68D205513A93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8143-36D0-4407-9419-68DA95FCDD0B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48DE-A2CD-4F32-8D38-DE035308E094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5D2C-AC92-48B2-AB82-FC0660C20981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307-BB7C-4657-9509-B1E03216F445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4197C8-C3B7-4904-B61B-53DA1D1A587E}" type="datetime8">
              <a:rPr lang="fa-IR" smtClean="0"/>
              <a:pPr/>
              <a:t>16/دسامبر/4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a-IR" smtClean="0"/>
              <a:t>از 65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2F21A7-CC68-4391-8CCF-E20C3222933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3F985C54-235F-4DE7-9092-150242FC9B75}" type="datetime8"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16/دسامبر/4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از 65</a:t>
            </a:r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D2B8870-2DAD-482B-842A-7C99A64D5CA5}" type="slidenum">
              <a:rPr lang="fa-I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2F21A7-CC68-4391-8CCF-E20C3222933E}" type="slidenum">
              <a:rPr lang="fa-IR" sz="3600" smtClean="0"/>
              <a:pPr/>
              <a:t>1</a:t>
            </a:fld>
            <a:endParaRPr lang="fa-IR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6869"/>
            <a:ext cx="8675687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 flipH="1">
            <a:off x="8153399" y="6172200"/>
            <a:ext cx="761999" cy="549275"/>
          </a:xfrm>
        </p:spPr>
        <p:txBody>
          <a:bodyPr/>
          <a:lstStyle/>
          <a:p>
            <a:r>
              <a:rPr lang="fa-IR" sz="4000" dirty="0" smtClean="0"/>
              <a:t> </a:t>
            </a:r>
            <a:fld id="{C92F21A7-CC68-4391-8CCF-E20C3222933E}" type="slidenum">
              <a:rPr lang="fa-IR" sz="4000" smtClean="0"/>
              <a:pPr/>
              <a:t>10</a:t>
            </a:fld>
            <a:endParaRPr lang="fa-IR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327660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کندو</a:t>
            </a:r>
            <a:endParaRPr lang="fa-IR" sz="4000" dirty="0"/>
          </a:p>
        </p:txBody>
      </p:sp>
      <p:sp>
        <p:nvSpPr>
          <p:cNvPr id="6" name="Cloud 5"/>
          <p:cNvSpPr/>
          <p:nvPr/>
        </p:nvSpPr>
        <p:spPr>
          <a:xfrm>
            <a:off x="6781800" y="1905000"/>
            <a:ext cx="1371600" cy="1600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8</a:t>
            </a:r>
            <a:endParaRPr lang="fa-IR" dirty="0"/>
          </a:p>
        </p:txBody>
      </p:sp>
      <p:sp>
        <p:nvSpPr>
          <p:cNvPr id="7" name="Cloud 6"/>
          <p:cNvSpPr/>
          <p:nvPr/>
        </p:nvSpPr>
        <p:spPr>
          <a:xfrm>
            <a:off x="3505200" y="609600"/>
            <a:ext cx="1600200" cy="1524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10</a:t>
            </a:r>
            <a:endParaRPr lang="fa-IR" dirty="0"/>
          </a:p>
        </p:txBody>
      </p:sp>
      <p:sp>
        <p:nvSpPr>
          <p:cNvPr id="8" name="Cloud 7"/>
          <p:cNvSpPr/>
          <p:nvPr/>
        </p:nvSpPr>
        <p:spPr>
          <a:xfrm>
            <a:off x="4876800" y="5486400"/>
            <a:ext cx="1905000" cy="1219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5</a:t>
            </a:r>
            <a:endParaRPr lang="fa-IR" dirty="0"/>
          </a:p>
        </p:txBody>
      </p:sp>
      <p:sp>
        <p:nvSpPr>
          <p:cNvPr id="9" name="Cloud 8"/>
          <p:cNvSpPr/>
          <p:nvPr/>
        </p:nvSpPr>
        <p:spPr>
          <a:xfrm>
            <a:off x="1447800" y="3429000"/>
            <a:ext cx="1143000" cy="1447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</a:t>
            </a:r>
          </a:p>
          <a:p>
            <a:pPr algn="ctr"/>
            <a:r>
              <a:rPr lang="en-US" dirty="0" smtClean="0"/>
              <a:t>2</a:t>
            </a:r>
          </a:p>
        </p:txBody>
      </p:sp>
      <p:sp>
        <p:nvSpPr>
          <p:cNvPr id="10" name="Cloud 9"/>
          <p:cNvSpPr/>
          <p:nvPr/>
        </p:nvSpPr>
        <p:spPr>
          <a:xfrm>
            <a:off x="3505200" y="609600"/>
            <a:ext cx="1600200" cy="1524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10</a:t>
            </a:r>
            <a:endParaRPr lang="fa-IR" dirty="0"/>
          </a:p>
        </p:txBody>
      </p:sp>
      <p:sp>
        <p:nvSpPr>
          <p:cNvPr id="2" name="TextBox 1"/>
          <p:cNvSpPr txBox="1"/>
          <p:nvPr/>
        </p:nvSpPr>
        <p:spPr>
          <a:xfrm>
            <a:off x="5418228" y="609600"/>
            <a:ext cx="330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Jadid" pitchFamily="2" charset="-78"/>
              </a:rPr>
              <a:t>محاسبه برازندگی منابع</a:t>
            </a:r>
            <a:endParaRPr lang="en-US" sz="2800" dirty="0">
              <a:cs typeface="B Jadid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8382000" y="6215371"/>
            <a:ext cx="762000" cy="36512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11</a:t>
            </a:fld>
            <a:endParaRPr lang="fa-IR" sz="4000" dirty="0"/>
          </a:p>
        </p:txBody>
      </p:sp>
      <p:sp>
        <p:nvSpPr>
          <p:cNvPr id="6" name="Cloud 5"/>
          <p:cNvSpPr/>
          <p:nvPr/>
        </p:nvSpPr>
        <p:spPr>
          <a:xfrm>
            <a:off x="6324600" y="2133600"/>
            <a:ext cx="1600200" cy="1219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A</a:t>
            </a:r>
            <a:endParaRPr lang="fa-IR" sz="3200" dirty="0"/>
          </a:p>
        </p:txBody>
      </p:sp>
      <p:sp>
        <p:nvSpPr>
          <p:cNvPr id="7" name="Cloud 6"/>
          <p:cNvSpPr/>
          <p:nvPr/>
        </p:nvSpPr>
        <p:spPr>
          <a:xfrm>
            <a:off x="3048000" y="838200"/>
            <a:ext cx="1524000" cy="1676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B</a:t>
            </a:r>
            <a:endParaRPr lang="fa-IR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4191000" y="312420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کندو</a:t>
            </a:r>
            <a:endParaRPr lang="fa-IR" sz="3600" dirty="0"/>
          </a:p>
        </p:txBody>
      </p:sp>
      <p:sp>
        <p:nvSpPr>
          <p:cNvPr id="9" name="Cloud 8"/>
          <p:cNvSpPr/>
          <p:nvPr/>
        </p:nvSpPr>
        <p:spPr>
          <a:xfrm>
            <a:off x="4876800" y="4800600"/>
            <a:ext cx="1371600" cy="1752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C</a:t>
            </a:r>
            <a:endParaRPr lang="fa-IR" sz="3200" dirty="0"/>
          </a:p>
        </p:txBody>
      </p:sp>
      <p:sp>
        <p:nvSpPr>
          <p:cNvPr id="10" name="Cloud 9"/>
          <p:cNvSpPr/>
          <p:nvPr/>
        </p:nvSpPr>
        <p:spPr>
          <a:xfrm>
            <a:off x="1295400" y="3733800"/>
            <a:ext cx="1447800" cy="1219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D</a:t>
            </a:r>
            <a:endParaRPr lang="fa-IR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1015425"/>
            <a:ext cx="9905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/>
              <a:t>0.4</a:t>
            </a:r>
            <a:endParaRPr lang="fa-IR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03572" y="1524000"/>
            <a:ext cx="15566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/>
              <a:t>0.3</a:t>
            </a:r>
            <a:endParaRPr lang="fa-IR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11088" y="4800600"/>
            <a:ext cx="12736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/>
              <a:t>0.1</a:t>
            </a:r>
            <a:endParaRPr lang="fa-IR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24300" y="5486399"/>
            <a:ext cx="9905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/>
              <a:t>0.2</a:t>
            </a:r>
            <a:endParaRPr lang="fa-IR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793599" y="76200"/>
            <a:ext cx="5274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Jadid" pitchFamily="2" charset="-78"/>
              </a:rPr>
              <a:t>محاسبه احتمال ارسال زنبور های ناظر</a:t>
            </a:r>
            <a:endParaRPr lang="en-US" sz="2800" dirty="0">
              <a:cs typeface="B Jadid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60960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762000" cy="6254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12</a:t>
            </a:fld>
            <a:endParaRPr lang="fa-IR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327660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کندو</a:t>
            </a:r>
            <a:endParaRPr lang="fa-IR" sz="4000" dirty="0"/>
          </a:p>
        </p:txBody>
      </p:sp>
      <p:sp>
        <p:nvSpPr>
          <p:cNvPr id="6" name="Cloud 5"/>
          <p:cNvSpPr/>
          <p:nvPr/>
        </p:nvSpPr>
        <p:spPr>
          <a:xfrm>
            <a:off x="6781800" y="1905000"/>
            <a:ext cx="1371600" cy="1600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8</a:t>
            </a:r>
            <a:endParaRPr lang="fa-IR" dirty="0"/>
          </a:p>
        </p:txBody>
      </p:sp>
      <p:sp>
        <p:nvSpPr>
          <p:cNvPr id="7" name="Cloud 6"/>
          <p:cNvSpPr/>
          <p:nvPr/>
        </p:nvSpPr>
        <p:spPr>
          <a:xfrm>
            <a:off x="3505200" y="609600"/>
            <a:ext cx="1600200" cy="1524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10</a:t>
            </a:r>
            <a:endParaRPr lang="fa-IR" dirty="0"/>
          </a:p>
        </p:txBody>
      </p:sp>
      <p:sp>
        <p:nvSpPr>
          <p:cNvPr id="8" name="Cloud 7"/>
          <p:cNvSpPr/>
          <p:nvPr/>
        </p:nvSpPr>
        <p:spPr>
          <a:xfrm>
            <a:off x="4876800" y="5486400"/>
            <a:ext cx="1905000" cy="1219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5</a:t>
            </a:r>
            <a:endParaRPr lang="fa-IR" dirty="0"/>
          </a:p>
        </p:txBody>
      </p:sp>
      <p:sp>
        <p:nvSpPr>
          <p:cNvPr id="9" name="Cloud 8"/>
          <p:cNvSpPr/>
          <p:nvPr/>
        </p:nvSpPr>
        <p:spPr>
          <a:xfrm>
            <a:off x="1447800" y="3429000"/>
            <a:ext cx="1143000" cy="1447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</a:t>
            </a:r>
          </a:p>
          <a:p>
            <a:pPr algn="ctr"/>
            <a:r>
              <a:rPr lang="en-US" dirty="0" smtClean="0"/>
              <a:t>2</a:t>
            </a:r>
          </a:p>
        </p:txBody>
      </p:sp>
      <p:sp>
        <p:nvSpPr>
          <p:cNvPr id="10" name="Cloud 9"/>
          <p:cNvSpPr/>
          <p:nvPr/>
        </p:nvSpPr>
        <p:spPr>
          <a:xfrm>
            <a:off x="3505200" y="609600"/>
            <a:ext cx="1600200" cy="1524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10</a:t>
            </a:r>
            <a:endParaRPr lang="fa-IR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67400" y="29718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 flipH="1" flipV="1">
            <a:off x="4305300" y="2131977"/>
            <a:ext cx="571500" cy="1144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2589848" y="3962400"/>
            <a:ext cx="1677352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4000" y="4191000"/>
            <a:ext cx="2286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219200"/>
            <a:ext cx="762000" cy="762000"/>
          </a:xfrm>
          <a:prstGeom prst="rect">
            <a:avLst/>
          </a:prstGeom>
          <a:noFill/>
        </p:spPr>
      </p:pic>
      <p:pic>
        <p:nvPicPr>
          <p:cNvPr id="9219" name="Picture 3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762000" cy="762000"/>
          </a:xfrm>
          <a:prstGeom prst="rect">
            <a:avLst/>
          </a:prstGeom>
          <a:noFill/>
        </p:spPr>
      </p:pic>
      <p:pic>
        <p:nvPicPr>
          <p:cNvPr id="9220" name="Picture 4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0"/>
            <a:ext cx="762000" cy="762000"/>
          </a:xfrm>
          <a:prstGeom prst="rect">
            <a:avLst/>
          </a:prstGeom>
          <a:noFill/>
        </p:spPr>
      </p:pic>
      <p:pic>
        <p:nvPicPr>
          <p:cNvPr id="9221" name="Picture 5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762000" cy="762000"/>
          </a:xfrm>
          <a:prstGeom prst="rect">
            <a:avLst/>
          </a:prstGeom>
          <a:noFill/>
        </p:spPr>
      </p:pic>
      <p:pic>
        <p:nvPicPr>
          <p:cNvPr id="9222" name="Picture 6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"/>
            <a:ext cx="762000" cy="762000"/>
          </a:xfrm>
          <a:prstGeom prst="rect">
            <a:avLst/>
          </a:prstGeom>
          <a:noFill/>
        </p:spPr>
      </p:pic>
      <p:pic>
        <p:nvPicPr>
          <p:cNvPr id="9223" name="Picture 7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867400"/>
            <a:ext cx="762000" cy="762000"/>
          </a:xfrm>
          <a:prstGeom prst="rect">
            <a:avLst/>
          </a:prstGeom>
          <a:noFill/>
        </p:spPr>
      </p:pic>
      <p:pic>
        <p:nvPicPr>
          <p:cNvPr id="9224" name="Picture 8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486400"/>
            <a:ext cx="762000" cy="762000"/>
          </a:xfrm>
          <a:prstGeom prst="rect">
            <a:avLst/>
          </a:prstGeom>
          <a:noFill/>
        </p:spPr>
      </p:pic>
      <p:pic>
        <p:nvPicPr>
          <p:cNvPr id="9225" name="Picture 9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953000"/>
            <a:ext cx="762000" cy="762000"/>
          </a:xfrm>
          <a:prstGeom prst="rect">
            <a:avLst/>
          </a:prstGeom>
          <a:noFill/>
        </p:spPr>
      </p:pic>
      <p:pic>
        <p:nvPicPr>
          <p:cNvPr id="9226" name="Picture 10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905000"/>
            <a:ext cx="762000" cy="762000"/>
          </a:xfrm>
          <a:prstGeom prst="rect">
            <a:avLst/>
          </a:prstGeom>
          <a:noFill/>
        </p:spPr>
      </p:pic>
      <p:pic>
        <p:nvPicPr>
          <p:cNvPr id="9227" name="Picture 11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752600"/>
            <a:ext cx="762000" cy="762000"/>
          </a:xfrm>
          <a:prstGeom prst="rect">
            <a:avLst/>
          </a:prstGeom>
          <a:noFill/>
        </p:spPr>
      </p:pic>
      <p:pic>
        <p:nvPicPr>
          <p:cNvPr id="9228" name="Picture 12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762000" cy="762000"/>
          </a:xfrm>
          <a:prstGeom prst="rect">
            <a:avLst/>
          </a:prstGeom>
          <a:noFill/>
        </p:spPr>
      </p:pic>
      <p:pic>
        <p:nvPicPr>
          <p:cNvPr id="9229" name="Picture 13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53713" y="228600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Jadid" pitchFamily="2" charset="-78"/>
              </a:rPr>
              <a:t>ارسال زنبور های ناظر</a:t>
            </a:r>
            <a:endParaRPr lang="en-US" sz="2800" dirty="0">
              <a:cs typeface="B Jadid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772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a-IR" sz="5400" dirty="0" smtClean="0">
                <a:cs typeface="B Jadid" pitchFamily="2" charset="-78"/>
              </a:rPr>
              <a:t>منابع متروکه:</a:t>
            </a:r>
          </a:p>
          <a:p>
            <a:pPr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C00000"/>
                </a:solidFill>
              </a:rPr>
              <a:t> </a:t>
            </a:r>
            <a:r>
              <a:rPr lang="fa-IR" sz="2800" dirty="0" smtClean="0">
                <a:cs typeface="B Narm" pitchFamily="2" charset="-78"/>
              </a:rPr>
              <a:t>منابعی که نیروی محاسباتی را به هدر میدهد و تلاش برای بهبود کارساز نیست.</a:t>
            </a:r>
          </a:p>
          <a:p>
            <a:pPr>
              <a:lnSpc>
                <a:spcPct val="150000"/>
              </a:lnSpc>
              <a:buNone/>
            </a:pPr>
            <a:r>
              <a:rPr lang="fa-IR" sz="2800" dirty="0" smtClean="0">
                <a:cs typeface="B Narm" pitchFamily="2" charset="-78"/>
              </a:rPr>
              <a:t> این منبع بعد از چند بار برای بهبود یافتن و عدم موفقیت جایگزین میشود.</a:t>
            </a:r>
          </a:p>
        </p:txBody>
      </p:sp>
      <p:pic>
        <p:nvPicPr>
          <p:cNvPr id="3" name="Picture 3" descr="C:\Users\pc\Dropbox\imag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0"/>
            <a:ext cx="2438400" cy="2743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096000"/>
            <a:ext cx="685800" cy="6254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13</a:t>
            </a:fld>
            <a:endParaRPr lang="fa-I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305800" y="6096000"/>
            <a:ext cx="762000" cy="6254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14</a:t>
            </a:fld>
            <a:endParaRPr lang="fa-IR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327660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کندو</a:t>
            </a:r>
            <a:endParaRPr lang="fa-IR" sz="4000" dirty="0"/>
          </a:p>
        </p:txBody>
      </p:sp>
      <p:sp>
        <p:nvSpPr>
          <p:cNvPr id="6" name="Cloud 5"/>
          <p:cNvSpPr/>
          <p:nvPr/>
        </p:nvSpPr>
        <p:spPr>
          <a:xfrm>
            <a:off x="6781800" y="1905000"/>
            <a:ext cx="1371600" cy="1600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8</a:t>
            </a:r>
            <a:endParaRPr lang="fa-IR" dirty="0"/>
          </a:p>
        </p:txBody>
      </p:sp>
      <p:sp>
        <p:nvSpPr>
          <p:cNvPr id="7" name="Cloud 6"/>
          <p:cNvSpPr/>
          <p:nvPr/>
        </p:nvSpPr>
        <p:spPr>
          <a:xfrm>
            <a:off x="3505200" y="609600"/>
            <a:ext cx="1600200" cy="1524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10</a:t>
            </a:r>
            <a:endParaRPr lang="fa-IR" dirty="0"/>
          </a:p>
        </p:txBody>
      </p:sp>
      <p:sp>
        <p:nvSpPr>
          <p:cNvPr id="8" name="Cloud 7"/>
          <p:cNvSpPr/>
          <p:nvPr/>
        </p:nvSpPr>
        <p:spPr>
          <a:xfrm>
            <a:off x="4876800" y="5486400"/>
            <a:ext cx="1905000" cy="1219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5</a:t>
            </a:r>
            <a:endParaRPr lang="fa-IR" dirty="0"/>
          </a:p>
        </p:txBody>
      </p:sp>
      <p:sp>
        <p:nvSpPr>
          <p:cNvPr id="9" name="Cloud 8"/>
          <p:cNvSpPr/>
          <p:nvPr/>
        </p:nvSpPr>
        <p:spPr>
          <a:xfrm>
            <a:off x="1447800" y="3429000"/>
            <a:ext cx="1143000" cy="1447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</a:t>
            </a:r>
          </a:p>
          <a:p>
            <a:pPr algn="ctr"/>
            <a:r>
              <a:rPr lang="en-US" dirty="0" smtClean="0"/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67400" y="29718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305300" y="2131977"/>
            <a:ext cx="571500" cy="1144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2589848" y="3962400"/>
            <a:ext cx="1677352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4000" y="4191000"/>
            <a:ext cx="2286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219200"/>
            <a:ext cx="762000" cy="762000"/>
          </a:xfrm>
          <a:prstGeom prst="rect">
            <a:avLst/>
          </a:prstGeom>
          <a:noFill/>
        </p:spPr>
      </p:pic>
      <p:pic>
        <p:nvPicPr>
          <p:cNvPr id="9219" name="Picture 3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99531"/>
            <a:ext cx="762000" cy="762000"/>
          </a:xfrm>
          <a:prstGeom prst="rect">
            <a:avLst/>
          </a:prstGeom>
          <a:noFill/>
        </p:spPr>
      </p:pic>
      <p:pic>
        <p:nvPicPr>
          <p:cNvPr id="9220" name="Picture 4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0"/>
            <a:ext cx="762000" cy="762000"/>
          </a:xfrm>
          <a:prstGeom prst="rect">
            <a:avLst/>
          </a:prstGeom>
          <a:noFill/>
        </p:spPr>
      </p:pic>
      <p:pic>
        <p:nvPicPr>
          <p:cNvPr id="9221" name="Picture 5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762000" cy="762000"/>
          </a:xfrm>
          <a:prstGeom prst="rect">
            <a:avLst/>
          </a:prstGeom>
          <a:noFill/>
        </p:spPr>
      </p:pic>
      <p:pic>
        <p:nvPicPr>
          <p:cNvPr id="9222" name="Picture 6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129" y="418531"/>
            <a:ext cx="762000" cy="762000"/>
          </a:xfrm>
          <a:prstGeom prst="rect">
            <a:avLst/>
          </a:prstGeom>
          <a:noFill/>
        </p:spPr>
      </p:pic>
      <p:pic>
        <p:nvPicPr>
          <p:cNvPr id="9223" name="Picture 7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867400"/>
            <a:ext cx="762000" cy="762000"/>
          </a:xfrm>
          <a:prstGeom prst="rect">
            <a:avLst/>
          </a:prstGeom>
          <a:noFill/>
        </p:spPr>
      </p:pic>
      <p:pic>
        <p:nvPicPr>
          <p:cNvPr id="9224" name="Picture 8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486400"/>
            <a:ext cx="762000" cy="762000"/>
          </a:xfrm>
          <a:prstGeom prst="rect">
            <a:avLst/>
          </a:prstGeom>
          <a:noFill/>
        </p:spPr>
      </p:pic>
      <p:pic>
        <p:nvPicPr>
          <p:cNvPr id="9225" name="Picture 9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105400"/>
            <a:ext cx="762000" cy="762000"/>
          </a:xfrm>
          <a:prstGeom prst="rect">
            <a:avLst/>
          </a:prstGeom>
          <a:noFill/>
        </p:spPr>
      </p:pic>
      <p:pic>
        <p:nvPicPr>
          <p:cNvPr id="9226" name="Picture 10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905000"/>
            <a:ext cx="762000" cy="762000"/>
          </a:xfrm>
          <a:prstGeom prst="rect">
            <a:avLst/>
          </a:prstGeom>
          <a:noFill/>
        </p:spPr>
      </p:pic>
      <p:pic>
        <p:nvPicPr>
          <p:cNvPr id="9227" name="Picture 11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752600"/>
            <a:ext cx="762000" cy="762000"/>
          </a:xfrm>
          <a:prstGeom prst="rect">
            <a:avLst/>
          </a:prstGeom>
          <a:noFill/>
        </p:spPr>
      </p:pic>
      <p:pic>
        <p:nvPicPr>
          <p:cNvPr id="9228" name="Picture 12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1219200"/>
            <a:ext cx="762000" cy="762000"/>
          </a:xfrm>
          <a:prstGeom prst="rect">
            <a:avLst/>
          </a:prstGeom>
          <a:noFill/>
        </p:spPr>
      </p:pic>
      <p:pic>
        <p:nvPicPr>
          <p:cNvPr id="9229" name="Picture 13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"/>
            <a:ext cx="762000" cy="762000"/>
          </a:xfrm>
          <a:prstGeom prst="rect">
            <a:avLst/>
          </a:prstGeom>
          <a:noFill/>
        </p:spPr>
      </p:pic>
      <p:pic>
        <p:nvPicPr>
          <p:cNvPr id="25" name="Picture 4" descr="C:\Users\pc\Dropbox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693570"/>
            <a:ext cx="762000" cy="85424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315200" y="6096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1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2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2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6172200"/>
            <a:ext cx="609600" cy="5492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15</a:t>
            </a:fld>
            <a:endParaRPr lang="fa-I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65287"/>
            <a:ext cx="853440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cs typeface="B Jadid" pitchFamily="2" charset="-78"/>
              </a:rPr>
              <a:t>دو مفهوم مهم درالگوریتم زنبور عسل:</a:t>
            </a:r>
          </a:p>
          <a:p>
            <a:endParaRPr lang="en-US" sz="3200" dirty="0" smtClean="0"/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:Exploitation</a:t>
            </a:r>
          </a:p>
          <a:p>
            <a:r>
              <a:rPr lang="fa-IR" sz="2800" dirty="0" smtClean="0"/>
              <a:t>   </a:t>
            </a:r>
            <a:r>
              <a:rPr lang="fa-IR" sz="2800" dirty="0" smtClean="0">
                <a:cs typeface="B Narm" pitchFamily="2" charset="-78"/>
              </a:rPr>
              <a:t>توانایی پرورش پاسخ های فعلی برای رسیدن به پاسخ های بهتر</a:t>
            </a:r>
            <a:endParaRPr lang="en-US" sz="2800" dirty="0" smtClean="0">
              <a:cs typeface="B Narm" pitchFamily="2" charset="-78"/>
            </a:endParaRPr>
          </a:p>
          <a:p>
            <a:endParaRPr lang="fa-IR" sz="2800" dirty="0" smtClean="0"/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:Exploration</a:t>
            </a:r>
          </a:p>
          <a:p>
            <a:r>
              <a:rPr lang="fa-IR" sz="2800" dirty="0" smtClean="0">
                <a:cs typeface="B Narm" pitchFamily="2" charset="-78"/>
              </a:rPr>
              <a:t>توانایی تولید پاسخ های جدید و متفاوت</a:t>
            </a:r>
            <a:endParaRPr lang="en-US" sz="2800" dirty="0" smtClean="0">
              <a:cs typeface="B Narm" pitchFamily="2" charset="-78"/>
            </a:endParaRPr>
          </a:p>
          <a:p>
            <a:endParaRPr lang="fa-IR" sz="2800" dirty="0" smtClean="0"/>
          </a:p>
          <a:p>
            <a:endParaRPr lang="fa-IR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الگوریتم تپه نوردی</a:t>
            </a:r>
            <a:endParaRPr lang="en-US" dirty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5965825"/>
            <a:ext cx="685800" cy="8159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16</a:t>
            </a:fld>
            <a:endParaRPr lang="fa-IR" sz="4000" dirty="0"/>
          </a:p>
        </p:txBody>
      </p:sp>
      <p:graphicFrame>
        <p:nvGraphicFramePr>
          <p:cNvPr id="5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8038"/>
              </p:ext>
            </p:extLst>
          </p:nvPr>
        </p:nvGraphicFramePr>
        <p:xfrm>
          <a:off x="533400" y="1600200"/>
          <a:ext cx="3124200" cy="2928939"/>
        </p:xfrm>
        <a:graphic>
          <a:graphicData uri="http://schemas.openxmlformats.org/drawingml/2006/table">
            <a:tbl>
              <a:tblPr/>
              <a:tblGrid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88"/>
          <p:cNvSpPr>
            <a:spLocks noChangeArrowheads="1"/>
          </p:cNvSpPr>
          <p:nvPr/>
        </p:nvSpPr>
        <p:spPr bwMode="auto">
          <a:xfrm>
            <a:off x="4876800" y="1981200"/>
            <a:ext cx="263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F(x)=0+1+1+0+1+1+1+1=6</a:t>
            </a:r>
          </a:p>
        </p:txBody>
      </p:sp>
      <p:sp>
        <p:nvSpPr>
          <p:cNvPr id="22" name="Line 95"/>
          <p:cNvSpPr>
            <a:spLocks noChangeShapeType="1"/>
          </p:cNvSpPr>
          <p:nvPr/>
        </p:nvSpPr>
        <p:spPr bwMode="auto">
          <a:xfrm>
            <a:off x="990600" y="49593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96"/>
          <p:cNvSpPr>
            <a:spLocks noChangeShapeType="1"/>
          </p:cNvSpPr>
          <p:nvPr/>
        </p:nvSpPr>
        <p:spPr bwMode="auto">
          <a:xfrm>
            <a:off x="1000125" y="6553200"/>
            <a:ext cx="516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97"/>
          <p:cNvSpPr>
            <a:spLocks/>
          </p:cNvSpPr>
          <p:nvPr/>
        </p:nvSpPr>
        <p:spPr bwMode="auto">
          <a:xfrm>
            <a:off x="990600" y="4986338"/>
            <a:ext cx="5126038" cy="1492250"/>
          </a:xfrm>
          <a:custGeom>
            <a:avLst/>
            <a:gdLst>
              <a:gd name="T0" fmla="*/ 50 w 3229"/>
              <a:gd name="T1" fmla="*/ 819 h 940"/>
              <a:gd name="T2" fmla="*/ 112 w 3229"/>
              <a:gd name="T3" fmla="*/ 795 h 940"/>
              <a:gd name="T4" fmla="*/ 168 w 3229"/>
              <a:gd name="T5" fmla="*/ 708 h 940"/>
              <a:gd name="T6" fmla="*/ 230 w 3229"/>
              <a:gd name="T7" fmla="*/ 629 h 940"/>
              <a:gd name="T8" fmla="*/ 294 w 3229"/>
              <a:gd name="T9" fmla="*/ 575 h 940"/>
              <a:gd name="T10" fmla="*/ 364 w 3229"/>
              <a:gd name="T11" fmla="*/ 559 h 940"/>
              <a:gd name="T12" fmla="*/ 420 w 3229"/>
              <a:gd name="T13" fmla="*/ 606 h 940"/>
              <a:gd name="T14" fmla="*/ 466 w 3229"/>
              <a:gd name="T15" fmla="*/ 685 h 940"/>
              <a:gd name="T16" fmla="*/ 522 w 3229"/>
              <a:gd name="T17" fmla="*/ 755 h 940"/>
              <a:gd name="T18" fmla="*/ 592 w 3229"/>
              <a:gd name="T19" fmla="*/ 780 h 940"/>
              <a:gd name="T20" fmla="*/ 663 w 3229"/>
              <a:gd name="T21" fmla="*/ 741 h 940"/>
              <a:gd name="T22" fmla="*/ 702 w 3229"/>
              <a:gd name="T23" fmla="*/ 677 h 940"/>
              <a:gd name="T24" fmla="*/ 758 w 3229"/>
              <a:gd name="T25" fmla="*/ 614 h 940"/>
              <a:gd name="T26" fmla="*/ 805 w 3229"/>
              <a:gd name="T27" fmla="*/ 511 h 940"/>
              <a:gd name="T28" fmla="*/ 845 w 3229"/>
              <a:gd name="T29" fmla="*/ 409 h 940"/>
              <a:gd name="T30" fmla="*/ 868 w 3229"/>
              <a:gd name="T31" fmla="*/ 331 h 940"/>
              <a:gd name="T32" fmla="*/ 907 w 3229"/>
              <a:gd name="T33" fmla="*/ 244 h 940"/>
              <a:gd name="T34" fmla="*/ 946 w 3229"/>
              <a:gd name="T35" fmla="*/ 165 h 940"/>
              <a:gd name="T36" fmla="*/ 1002 w 3229"/>
              <a:gd name="T37" fmla="*/ 72 h 940"/>
              <a:gd name="T38" fmla="*/ 1073 w 3229"/>
              <a:gd name="T39" fmla="*/ 8 h 940"/>
              <a:gd name="T40" fmla="*/ 1151 w 3229"/>
              <a:gd name="T41" fmla="*/ 0 h 940"/>
              <a:gd name="T42" fmla="*/ 1230 w 3229"/>
              <a:gd name="T43" fmla="*/ 24 h 940"/>
              <a:gd name="T44" fmla="*/ 1300 w 3229"/>
              <a:gd name="T45" fmla="*/ 103 h 940"/>
              <a:gd name="T46" fmla="*/ 1332 w 3229"/>
              <a:gd name="T47" fmla="*/ 173 h 940"/>
              <a:gd name="T48" fmla="*/ 1364 w 3229"/>
              <a:gd name="T49" fmla="*/ 252 h 940"/>
              <a:gd name="T50" fmla="*/ 1404 w 3229"/>
              <a:gd name="T51" fmla="*/ 323 h 940"/>
              <a:gd name="T52" fmla="*/ 1482 w 3229"/>
              <a:gd name="T53" fmla="*/ 314 h 940"/>
              <a:gd name="T54" fmla="*/ 1553 w 3229"/>
              <a:gd name="T55" fmla="*/ 244 h 940"/>
              <a:gd name="T56" fmla="*/ 1623 w 3229"/>
              <a:gd name="T57" fmla="*/ 229 h 940"/>
              <a:gd name="T58" fmla="*/ 1686 w 3229"/>
              <a:gd name="T59" fmla="*/ 308 h 940"/>
              <a:gd name="T60" fmla="*/ 1718 w 3229"/>
              <a:gd name="T61" fmla="*/ 386 h 940"/>
              <a:gd name="T62" fmla="*/ 1741 w 3229"/>
              <a:gd name="T63" fmla="*/ 457 h 940"/>
              <a:gd name="T64" fmla="*/ 1781 w 3229"/>
              <a:gd name="T65" fmla="*/ 544 h 940"/>
              <a:gd name="T66" fmla="*/ 1820 w 3229"/>
              <a:gd name="T67" fmla="*/ 623 h 940"/>
              <a:gd name="T68" fmla="*/ 1882 w 3229"/>
              <a:gd name="T69" fmla="*/ 708 h 940"/>
              <a:gd name="T70" fmla="*/ 1946 w 3229"/>
              <a:gd name="T71" fmla="*/ 747 h 940"/>
              <a:gd name="T72" fmla="*/ 2017 w 3229"/>
              <a:gd name="T73" fmla="*/ 693 h 940"/>
              <a:gd name="T74" fmla="*/ 2079 w 3229"/>
              <a:gd name="T75" fmla="*/ 614 h 940"/>
              <a:gd name="T76" fmla="*/ 2112 w 3229"/>
              <a:gd name="T77" fmla="*/ 559 h 940"/>
              <a:gd name="T78" fmla="*/ 2143 w 3229"/>
              <a:gd name="T79" fmla="*/ 465 h 940"/>
              <a:gd name="T80" fmla="*/ 2174 w 3229"/>
              <a:gd name="T81" fmla="*/ 370 h 940"/>
              <a:gd name="T82" fmla="*/ 2214 w 3229"/>
              <a:gd name="T83" fmla="*/ 283 h 940"/>
              <a:gd name="T84" fmla="*/ 2269 w 3229"/>
              <a:gd name="T85" fmla="*/ 221 h 940"/>
              <a:gd name="T86" fmla="*/ 2354 w 3229"/>
              <a:gd name="T87" fmla="*/ 244 h 940"/>
              <a:gd name="T88" fmla="*/ 2427 w 3229"/>
              <a:gd name="T89" fmla="*/ 308 h 940"/>
              <a:gd name="T90" fmla="*/ 2489 w 3229"/>
              <a:gd name="T91" fmla="*/ 370 h 940"/>
              <a:gd name="T92" fmla="*/ 2568 w 3229"/>
              <a:gd name="T93" fmla="*/ 480 h 940"/>
              <a:gd name="T94" fmla="*/ 2607 w 3229"/>
              <a:gd name="T95" fmla="*/ 559 h 940"/>
              <a:gd name="T96" fmla="*/ 2646 w 3229"/>
              <a:gd name="T97" fmla="*/ 645 h 940"/>
              <a:gd name="T98" fmla="*/ 2702 w 3229"/>
              <a:gd name="T99" fmla="*/ 724 h 940"/>
              <a:gd name="T100" fmla="*/ 2756 w 3229"/>
              <a:gd name="T101" fmla="*/ 755 h 940"/>
              <a:gd name="T102" fmla="*/ 2795 w 3229"/>
              <a:gd name="T103" fmla="*/ 685 h 940"/>
              <a:gd name="T104" fmla="*/ 2859 w 3229"/>
              <a:gd name="T105" fmla="*/ 637 h 940"/>
              <a:gd name="T106" fmla="*/ 2945 w 3229"/>
              <a:gd name="T107" fmla="*/ 662 h 940"/>
              <a:gd name="T108" fmla="*/ 3009 w 3229"/>
              <a:gd name="T109" fmla="*/ 747 h 940"/>
              <a:gd name="T110" fmla="*/ 3071 w 3229"/>
              <a:gd name="T111" fmla="*/ 819 h 940"/>
              <a:gd name="T112" fmla="*/ 3141 w 3229"/>
              <a:gd name="T113" fmla="*/ 898 h 940"/>
              <a:gd name="T114" fmla="*/ 3205 w 3229"/>
              <a:gd name="T115" fmla="*/ 929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98"/>
          <p:cNvSpPr>
            <a:spLocks noChangeArrowheads="1"/>
          </p:cNvSpPr>
          <p:nvPr/>
        </p:nvSpPr>
        <p:spPr bwMode="auto">
          <a:xfrm>
            <a:off x="2255838" y="5697538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99"/>
          <p:cNvSpPr>
            <a:spLocks noChangeArrowheads="1"/>
          </p:cNvSpPr>
          <p:nvPr/>
        </p:nvSpPr>
        <p:spPr bwMode="auto">
          <a:xfrm>
            <a:off x="1377950" y="58737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00"/>
          <p:cNvSpPr>
            <a:spLocks noChangeArrowheads="1"/>
          </p:cNvSpPr>
          <p:nvPr/>
        </p:nvSpPr>
        <p:spPr bwMode="auto">
          <a:xfrm>
            <a:off x="1682750" y="60261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1"/>
          <p:cNvSpPr>
            <a:spLocks noChangeArrowheads="1"/>
          </p:cNvSpPr>
          <p:nvPr/>
        </p:nvSpPr>
        <p:spPr bwMode="auto">
          <a:xfrm>
            <a:off x="1758950" y="61023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02"/>
          <p:cNvSpPr>
            <a:spLocks noChangeArrowheads="1"/>
          </p:cNvSpPr>
          <p:nvPr/>
        </p:nvSpPr>
        <p:spPr bwMode="auto">
          <a:xfrm>
            <a:off x="1835150" y="61785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3"/>
          <p:cNvSpPr>
            <a:spLocks noChangeArrowheads="1"/>
          </p:cNvSpPr>
          <p:nvPr/>
        </p:nvSpPr>
        <p:spPr bwMode="auto">
          <a:xfrm>
            <a:off x="3238500" y="54419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04"/>
          <p:cNvSpPr>
            <a:spLocks noChangeArrowheads="1"/>
          </p:cNvSpPr>
          <p:nvPr/>
        </p:nvSpPr>
        <p:spPr bwMode="auto">
          <a:xfrm>
            <a:off x="3054350" y="52641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05"/>
          <p:cNvSpPr>
            <a:spLocks noChangeArrowheads="1"/>
          </p:cNvSpPr>
          <p:nvPr/>
        </p:nvSpPr>
        <p:spPr bwMode="auto">
          <a:xfrm>
            <a:off x="3703638" y="5684838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06"/>
          <p:cNvSpPr>
            <a:spLocks noChangeArrowheads="1"/>
          </p:cNvSpPr>
          <p:nvPr/>
        </p:nvSpPr>
        <p:spPr bwMode="auto">
          <a:xfrm>
            <a:off x="4241800" y="5922963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07"/>
          <p:cNvSpPr>
            <a:spLocks noChangeArrowheads="1"/>
          </p:cNvSpPr>
          <p:nvPr/>
        </p:nvSpPr>
        <p:spPr bwMode="auto">
          <a:xfrm>
            <a:off x="5033963" y="5726113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08"/>
          <p:cNvSpPr>
            <a:spLocks noChangeArrowheads="1"/>
          </p:cNvSpPr>
          <p:nvPr/>
        </p:nvSpPr>
        <p:spPr bwMode="auto">
          <a:xfrm>
            <a:off x="5772150" y="61912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09"/>
          <p:cNvSpPr>
            <a:spLocks noChangeArrowheads="1"/>
          </p:cNvSpPr>
          <p:nvPr/>
        </p:nvSpPr>
        <p:spPr bwMode="auto">
          <a:xfrm>
            <a:off x="5438775" y="59944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477000" y="6019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amond 53"/>
          <p:cNvSpPr/>
          <p:nvPr/>
        </p:nvSpPr>
        <p:spPr>
          <a:xfrm>
            <a:off x="2516875" y="3415270"/>
            <a:ext cx="1299949" cy="735273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schemeClr val="tx1"/>
                </a:solidFill>
              </a:rPr>
              <a:t>وجود منبع متروک</a:t>
            </a:r>
            <a:endParaRPr lang="fa-IR" sz="1100" b="1" dirty="0">
              <a:solidFill>
                <a:schemeClr val="tx1"/>
              </a:solidFill>
            </a:endParaRPr>
          </a:p>
        </p:txBody>
      </p:sp>
      <p:sp>
        <p:nvSpPr>
          <p:cNvPr id="56" name="Diamond 55"/>
          <p:cNvSpPr/>
          <p:nvPr/>
        </p:nvSpPr>
        <p:spPr>
          <a:xfrm>
            <a:off x="2563149" y="5103042"/>
            <a:ext cx="1214651" cy="765300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 smtClean="0">
                <a:solidFill>
                  <a:schemeClr val="tx1"/>
                </a:solidFill>
              </a:rPr>
              <a:t>شرط خاتمه</a:t>
            </a:r>
            <a:endParaRPr lang="fa-IR" sz="12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831075" y="950143"/>
            <a:ext cx="2667000" cy="2946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schemeClr val="tx1"/>
                </a:solidFill>
              </a:rPr>
              <a:t>مشخص کردن پارامتر های اولیه</a:t>
            </a:r>
            <a:endParaRPr lang="fa-IR" sz="11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831075" y="1559743"/>
            <a:ext cx="26670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schemeClr val="tx1"/>
                </a:solidFill>
              </a:rPr>
              <a:t>تولید پاسخ های اولیه(جستجو زنبورهای پیشرو)</a:t>
            </a:r>
            <a:endParaRPr lang="fa-IR" sz="1100" b="1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840600" y="2179524"/>
            <a:ext cx="2667000" cy="2946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schemeClr val="tx1"/>
                </a:solidFill>
              </a:rPr>
              <a:t>انتخاب منابع بهتر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828800" y="2778943"/>
            <a:ext cx="26670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schemeClr val="tx1"/>
                </a:solidFill>
              </a:rPr>
              <a:t>برسی همسایگی ها(حرکت زنبور های کارگر)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840600" y="4417242"/>
            <a:ext cx="2667000" cy="3047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schemeClr val="tx1"/>
                </a:solidFill>
              </a:rPr>
              <a:t>جستجوی منبع جدید</a:t>
            </a:r>
            <a:endParaRPr lang="fa-IR" sz="1100" b="1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02600" y="6246042"/>
            <a:ext cx="1143000" cy="4191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 smtClean="0"/>
              <a:t>پایان</a:t>
            </a:r>
            <a:endParaRPr lang="fa-IR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705600" y="381000"/>
            <a:ext cx="685800" cy="40011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2000" dirty="0" smtClean="0"/>
              <a:t> </a:t>
            </a:r>
            <a:endParaRPr lang="fa-IR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3571875" y="3499446"/>
            <a:ext cx="609600" cy="27699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1200" b="1" dirty="0" smtClean="0"/>
              <a:t>خیر</a:t>
            </a:r>
            <a:endParaRPr lang="fa-IR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2593075" y="4036242"/>
            <a:ext cx="461749" cy="27699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1200" b="1" dirty="0" smtClean="0"/>
              <a:t>بله</a:t>
            </a:r>
            <a:endParaRPr lang="fa-IR" sz="1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907275" y="5245144"/>
            <a:ext cx="685800" cy="27699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1200" b="1" dirty="0" smtClean="0"/>
              <a:t>خیر</a:t>
            </a:r>
            <a:endParaRPr lang="fa-IR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573598" y="5826943"/>
            <a:ext cx="533400" cy="27699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1200" b="1" dirty="0" smtClean="0"/>
              <a:t>بله</a:t>
            </a:r>
            <a:endParaRPr lang="fa-IR" sz="1200" b="1" dirty="0"/>
          </a:p>
        </p:txBody>
      </p:sp>
      <p:sp>
        <p:nvSpPr>
          <p:cNvPr id="88" name="Oval 87"/>
          <p:cNvSpPr/>
          <p:nvPr/>
        </p:nvSpPr>
        <p:spPr>
          <a:xfrm>
            <a:off x="2592932" y="228600"/>
            <a:ext cx="1143000" cy="4191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 smtClean="0"/>
              <a:t>شروع</a:t>
            </a:r>
            <a:endParaRPr lang="fa-IR" sz="1200" b="1" dirty="0"/>
          </a:p>
        </p:txBody>
      </p:sp>
      <p:sp>
        <p:nvSpPr>
          <p:cNvPr id="89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382000" y="6264275"/>
            <a:ext cx="685800" cy="365125"/>
          </a:xfrm>
        </p:spPr>
        <p:txBody>
          <a:bodyPr/>
          <a:lstStyle/>
          <a:p>
            <a:fld id="{91412F9A-9592-4ECB-BFC4-C4B2EFD51E7F}" type="slidenum">
              <a:rPr lang="en-US" sz="4000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228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cs typeface="B Narm" pitchFamily="2" charset="-78"/>
              </a:rPr>
              <a:t>فلوچارت الگوریتم زنبور عسل</a:t>
            </a:r>
            <a:endParaRPr lang="en-US" sz="2800" b="1" dirty="0">
              <a:cs typeface="B Narm" pitchFamily="2" charset="-78"/>
            </a:endParaRPr>
          </a:p>
        </p:txBody>
      </p:sp>
      <p:cxnSp>
        <p:nvCxnSpPr>
          <p:cNvPr id="58" name="Straight Arrow Connector 57"/>
          <p:cNvCxnSpPr>
            <a:stCxn id="59" idx="2"/>
            <a:endCxn id="60" idx="0"/>
          </p:cNvCxnSpPr>
          <p:nvPr/>
        </p:nvCxnSpPr>
        <p:spPr>
          <a:xfrm>
            <a:off x="3164575" y="1244762"/>
            <a:ext cx="0" cy="3149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56" idx="1"/>
            <a:endCxn id="61" idx="1"/>
          </p:cNvCxnSpPr>
          <p:nvPr/>
        </p:nvCxnSpPr>
        <p:spPr>
          <a:xfrm rot="10800000">
            <a:off x="1840601" y="2326834"/>
            <a:ext cx="722549" cy="3158858"/>
          </a:xfrm>
          <a:prstGeom prst="bentConnector3">
            <a:avLst>
              <a:gd name="adj1" fmla="val 190192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6" idx="2"/>
            <a:endCxn id="69" idx="0"/>
          </p:cNvCxnSpPr>
          <p:nvPr/>
        </p:nvCxnSpPr>
        <p:spPr>
          <a:xfrm>
            <a:off x="3170475" y="5868342"/>
            <a:ext cx="3625" cy="37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162300" y="1864543"/>
            <a:ext cx="0" cy="3149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61" idx="2"/>
            <a:endCxn id="63" idx="0"/>
          </p:cNvCxnSpPr>
          <p:nvPr/>
        </p:nvCxnSpPr>
        <p:spPr>
          <a:xfrm flipH="1">
            <a:off x="3162300" y="2474143"/>
            <a:ext cx="11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63" idx="2"/>
            <a:endCxn id="54" idx="0"/>
          </p:cNvCxnSpPr>
          <p:nvPr/>
        </p:nvCxnSpPr>
        <p:spPr>
          <a:xfrm>
            <a:off x="3162300" y="3083743"/>
            <a:ext cx="4550" cy="331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54" idx="2"/>
            <a:endCxn id="65" idx="0"/>
          </p:cNvCxnSpPr>
          <p:nvPr/>
        </p:nvCxnSpPr>
        <p:spPr>
          <a:xfrm>
            <a:off x="3166850" y="4150543"/>
            <a:ext cx="7250" cy="266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54" idx="3"/>
            <a:endCxn id="56" idx="3"/>
          </p:cNvCxnSpPr>
          <p:nvPr/>
        </p:nvCxnSpPr>
        <p:spPr>
          <a:xfrm flipH="1">
            <a:off x="3777800" y="3782907"/>
            <a:ext cx="39024" cy="1702785"/>
          </a:xfrm>
          <a:prstGeom prst="bentConnector3">
            <a:avLst>
              <a:gd name="adj1" fmla="val -3418586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65" idx="2"/>
            <a:endCxn id="56" idx="0"/>
          </p:cNvCxnSpPr>
          <p:nvPr/>
        </p:nvCxnSpPr>
        <p:spPr>
          <a:xfrm flipH="1">
            <a:off x="3170475" y="4722041"/>
            <a:ext cx="3625" cy="381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8" idx="4"/>
            <a:endCxn id="59" idx="0"/>
          </p:cNvCxnSpPr>
          <p:nvPr/>
        </p:nvCxnSpPr>
        <p:spPr>
          <a:xfrm>
            <a:off x="3164432" y="647701"/>
            <a:ext cx="143" cy="302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770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 smtClean="0">
                <a:cs typeface="B Jadid" pitchFamily="2" charset="-78"/>
              </a:rPr>
              <a:t>مرحله اول:</a:t>
            </a:r>
            <a:r>
              <a:rPr lang="en-US" sz="3600" b="1" dirty="0" smtClean="0">
                <a:cs typeface="B Jadid" pitchFamily="2" charset="-78"/>
              </a:rPr>
              <a:t>  </a:t>
            </a:r>
            <a:r>
              <a:rPr lang="fa-IR" sz="3600" dirty="0">
                <a:latin typeface="Arial" pitchFamily="34" charset="0"/>
                <a:cs typeface="B Jadid" pitchFamily="2" charset="-78"/>
              </a:rPr>
              <a:t>مشخص کردن پارامترهای </a:t>
            </a:r>
            <a:r>
              <a:rPr lang="fa-IR" sz="3600" dirty="0" smtClean="0">
                <a:latin typeface="Arial" pitchFamily="34" charset="0"/>
                <a:cs typeface="B Jadid" pitchFamily="2" charset="-78"/>
              </a:rPr>
              <a:t>مسئله</a:t>
            </a:r>
            <a:endParaRPr lang="fa-IR" sz="3600" dirty="0">
              <a:latin typeface="Arial" pitchFamily="34" charset="0"/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447800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latin typeface="Arial" pitchFamily="34" charset="0"/>
                <a:cs typeface="B Narm" pitchFamily="2" charset="-78"/>
              </a:rPr>
              <a:t>جمعیت اولیه، تعداد زنبورهای کارگر و پیشرو</a:t>
            </a:r>
            <a:endParaRPr lang="en-US" sz="2800" dirty="0" smtClean="0">
              <a:latin typeface="Arial" pitchFamily="34" charset="0"/>
              <a:cs typeface="B Narm" pitchFamily="2" charset="-7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latin typeface="Arial" pitchFamily="34" charset="0"/>
                <a:cs typeface="B Narm" pitchFamily="2" charset="-78"/>
              </a:rPr>
              <a:t>ابعاد مسئله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latin typeface="Arial" pitchFamily="34" charset="0"/>
                <a:cs typeface="B Narm" pitchFamily="2" charset="-78"/>
              </a:rPr>
              <a:t>تابع برازندگی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latin typeface="Arial" pitchFamily="34" charset="0"/>
                <a:cs typeface="B Narm" pitchFamily="2" charset="-78"/>
              </a:rPr>
              <a:t>محدوده مسئله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latin typeface="Arial" pitchFamily="34" charset="0"/>
                <a:cs typeface="B Narm" pitchFamily="2" charset="-78"/>
              </a:rPr>
              <a:t>شاخص محاکمه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latin typeface="Arial" pitchFamily="34" charset="0"/>
                <a:cs typeface="B Narm" pitchFamily="2" charset="-78"/>
              </a:rPr>
              <a:t>حد مجاز برای شاخص محاکمه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096000"/>
            <a:ext cx="609600" cy="6254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18</a:t>
            </a:fld>
            <a:endParaRPr lang="fa-I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Jadid" pitchFamily="2" charset="-78"/>
              </a:rPr>
              <a:t>مرحله دوم : </a:t>
            </a:r>
            <a:r>
              <a:rPr lang="fa-IR" sz="3200" dirty="0">
                <a:cs typeface="B Jadid" pitchFamily="2" charset="-78"/>
              </a:rPr>
              <a:t>جستجوی منابع توسط زنبورهای پیشرو</a:t>
            </a:r>
          </a:p>
          <a:p>
            <a:endParaRPr lang="fa-IR" sz="2800" b="1" dirty="0" smtClean="0">
              <a:solidFill>
                <a:srgbClr val="00B0F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4547" y="6156325"/>
            <a:ext cx="647053" cy="5492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19</a:t>
            </a:fld>
            <a:endParaRPr lang="fa-IR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08658"/>
              </p:ext>
            </p:extLst>
          </p:nvPr>
        </p:nvGraphicFramePr>
        <p:xfrm>
          <a:off x="950913" y="1828800"/>
          <a:ext cx="73167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Equation" r:id="rId3" imgW="1714320" imgH="241200" progId="Equation.3">
                  <p:embed/>
                </p:oleObj>
              </mc:Choice>
              <mc:Fallback>
                <p:oleObj name="Equation" r:id="rId3" imgW="1714320" imgH="241200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828800"/>
                        <a:ext cx="7316787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73540"/>
              </p:ext>
            </p:extLst>
          </p:nvPr>
        </p:nvGraphicFramePr>
        <p:xfrm>
          <a:off x="7696200" y="3429000"/>
          <a:ext cx="6985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Equation" r:id="rId5" imgW="177480" imgH="241200" progId="Equation.3">
                  <p:embed/>
                </p:oleObj>
              </mc:Choice>
              <mc:Fallback>
                <p:oleObj name="Equation" r:id="rId5" imgW="177480" imgH="24120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6985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3581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rm" pitchFamily="2" charset="-78"/>
              </a:rPr>
              <a:t> : جواب </a:t>
            </a:r>
            <a:r>
              <a:rPr lang="en-US" sz="2800" dirty="0" smtClean="0">
                <a:cs typeface="B Narm" pitchFamily="2" charset="-78"/>
              </a:rPr>
              <a:t>i</a:t>
            </a:r>
            <a:r>
              <a:rPr lang="fa-IR" sz="2800" dirty="0" smtClean="0">
                <a:cs typeface="B Narm" pitchFamily="2" charset="-78"/>
              </a:rPr>
              <a:t> ام و بعد </a:t>
            </a:r>
            <a:r>
              <a:rPr lang="en-US" sz="2800" dirty="0" smtClean="0">
                <a:cs typeface="B Narm" pitchFamily="2" charset="-78"/>
              </a:rPr>
              <a:t>j</a:t>
            </a:r>
            <a:r>
              <a:rPr lang="fa-IR" sz="2800" dirty="0" smtClean="0">
                <a:cs typeface="B Narm" pitchFamily="2" charset="-78"/>
              </a:rPr>
              <a:t> ام</a:t>
            </a:r>
            <a:endParaRPr lang="en-US" sz="2800" dirty="0">
              <a:cs typeface="B Narm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038600"/>
            <a:ext cx="4648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B Narm" pitchFamily="2" charset="-78"/>
              </a:rPr>
              <a:t>r</a:t>
            </a:r>
            <a:r>
              <a:rPr lang="fa-IR" sz="2800" dirty="0" smtClean="0">
                <a:cs typeface="B Narm" pitchFamily="2" charset="-78"/>
              </a:rPr>
              <a:t>: عددی تصادفی بین صفر و یک</a:t>
            </a:r>
          </a:p>
          <a:p>
            <a:r>
              <a:rPr lang="en-US" sz="2800" dirty="0" smtClean="0">
                <a:cs typeface="B Narm" pitchFamily="2" charset="-78"/>
              </a:rPr>
              <a:t>Min</a:t>
            </a:r>
            <a:r>
              <a:rPr lang="fa-IR" sz="2800" dirty="0" smtClean="0">
                <a:cs typeface="B Narm" pitchFamily="2" charset="-78"/>
              </a:rPr>
              <a:t> : حد پایین</a:t>
            </a:r>
          </a:p>
          <a:p>
            <a:r>
              <a:rPr lang="en-US" sz="2800" dirty="0" smtClean="0">
                <a:cs typeface="B Narm" pitchFamily="2" charset="-78"/>
              </a:rPr>
              <a:t>Max</a:t>
            </a:r>
            <a:r>
              <a:rPr lang="fa-IR" sz="2800" dirty="0" smtClean="0">
                <a:cs typeface="B Narm" pitchFamily="2" charset="-78"/>
              </a:rPr>
              <a:t> : حد بالا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z="4000" smtClean="0"/>
              <a:pPr/>
              <a:t>2</a:t>
            </a:fld>
            <a:endParaRPr lang="fa-IR" sz="4000" dirty="0"/>
          </a:p>
        </p:txBody>
      </p:sp>
      <p:sp>
        <p:nvSpPr>
          <p:cNvPr id="5" name="Rectangle 4"/>
          <p:cNvSpPr/>
          <p:nvPr/>
        </p:nvSpPr>
        <p:spPr>
          <a:xfrm>
            <a:off x="573206" y="11430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dirty="0" smtClean="0">
                <a:latin typeface="IranNastaliq" pitchFamily="18" charset="0"/>
                <a:cs typeface="B Jadid" pitchFamily="2" charset="-78"/>
              </a:rPr>
              <a:t>الگوریتم  کلونی زنبورعسل</a:t>
            </a:r>
          </a:p>
          <a:p>
            <a:pPr algn="ctr"/>
            <a:endParaRPr lang="fa-IR" sz="4000" dirty="0" smtClean="0">
              <a:latin typeface="IranNastaliq" pitchFamily="18" charset="0"/>
              <a:cs typeface="B Jadid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 smtClean="0">
                <a:cs typeface="B Jadid" pitchFamily="2" charset="-78"/>
              </a:rPr>
              <a:t>مرحله سوم:انتخاب منابع بهتر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7724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B Narm" pitchFamily="2" charset="-78"/>
              </a:rPr>
              <a:t>بدست آوردن تابع هزینه برای هر منبع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B Narm" pitchFamily="2" charset="-78"/>
              </a:rPr>
              <a:t>حذف درصد مشخصی از منابع با پایین ترین کارایی </a:t>
            </a:r>
            <a:endParaRPr lang="en-US" sz="2400" dirty="0">
              <a:cs typeface="B Narm" pitchFamily="2" charset="-78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524000" y="3246437"/>
            <a:ext cx="457200" cy="1981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72243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70237"/>
            <a:ext cx="1422400" cy="990600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9225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541837"/>
            <a:ext cx="1676400" cy="638175"/>
          </a:xfrm>
          <a:prstGeom prst="rect">
            <a:avLst/>
          </a:prstGeom>
          <a:noFill/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258921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258921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258921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694237"/>
            <a:ext cx="1390650" cy="409575"/>
          </a:xfrm>
          <a:prstGeom prst="rect">
            <a:avLst/>
          </a:prstGeom>
          <a:noFill/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258921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322637"/>
            <a:ext cx="1390650" cy="4095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39624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fit(xᵢ)=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420747" y="6096000"/>
            <a:ext cx="647053" cy="5873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20</a:t>
            </a:fld>
            <a:endParaRPr lang="fa-IR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Jadid" pitchFamily="2" charset="-78"/>
              </a:rPr>
              <a:t>مرحله چهار: حرکت زنبورهای کارگر و ناظر </a:t>
            </a:r>
            <a:endParaRPr lang="fa-IR" sz="3600" b="1" dirty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156325"/>
            <a:ext cx="799453" cy="5492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21</a:t>
            </a:fld>
            <a:endParaRPr lang="fa-IR" sz="4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981018"/>
              </p:ext>
            </p:extLst>
          </p:nvPr>
        </p:nvGraphicFramePr>
        <p:xfrm>
          <a:off x="1295400" y="2133600"/>
          <a:ext cx="6477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" name="Equation" r:id="rId4" imgW="1955520" imgH="241200" progId="Equation.3">
                  <p:embed/>
                </p:oleObj>
              </mc:Choice>
              <mc:Fallback>
                <p:oleObj name="Equation" r:id="rId4" imgW="1955520" imgH="241200" progId="Equation.3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6477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076843"/>
              </p:ext>
            </p:extLst>
          </p:nvPr>
        </p:nvGraphicFramePr>
        <p:xfrm>
          <a:off x="7391400" y="2808514"/>
          <a:ext cx="457200" cy="77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" name="Equation" r:id="rId6" imgW="177480" imgH="241200" progId="Equation.3">
                  <p:embed/>
                </p:oleObj>
              </mc:Choice>
              <mc:Fallback>
                <p:oleObj name="Equation" r:id="rId6" imgW="177480" imgH="241200" progId="Equation.3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808514"/>
                        <a:ext cx="457200" cy="772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99636"/>
              </p:ext>
            </p:extLst>
          </p:nvPr>
        </p:nvGraphicFramePr>
        <p:xfrm>
          <a:off x="7391400" y="3505200"/>
          <a:ext cx="457200" cy="58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"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505200"/>
                        <a:ext cx="457200" cy="5878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41249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B Narm" pitchFamily="2" charset="-78"/>
              </a:rPr>
              <a:t>t</a:t>
            </a:r>
            <a:r>
              <a:rPr lang="fa-IR" sz="2800" dirty="0" smtClean="0">
                <a:cs typeface="B Narm" pitchFamily="2" charset="-78"/>
              </a:rPr>
              <a:t> : زنبور </a:t>
            </a:r>
            <a:r>
              <a:rPr lang="en-US" sz="2800" dirty="0" smtClean="0">
                <a:cs typeface="B Narm" pitchFamily="2" charset="-78"/>
              </a:rPr>
              <a:t>t</a:t>
            </a:r>
            <a:r>
              <a:rPr lang="fa-IR" sz="2800" dirty="0" smtClean="0">
                <a:cs typeface="B Narm" pitchFamily="2" charset="-78"/>
              </a:rPr>
              <a:t> ام</a:t>
            </a:r>
            <a:endParaRPr lang="en-US" sz="2800" dirty="0">
              <a:cs typeface="B Narm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7199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B Narm" pitchFamily="2" charset="-78"/>
              </a:rPr>
              <a:t>j</a:t>
            </a:r>
            <a:r>
              <a:rPr lang="fa-IR" sz="2400" dirty="0" smtClean="0">
                <a:cs typeface="B Narm" pitchFamily="2" charset="-78"/>
              </a:rPr>
              <a:t> : بعد پاسخ </a:t>
            </a:r>
            <a:endParaRPr lang="en-US" sz="2400" dirty="0">
              <a:cs typeface="B Narm" pitchFamily="2" charset="-7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27358"/>
              </p:ext>
            </p:extLst>
          </p:nvPr>
        </p:nvGraphicFramePr>
        <p:xfrm>
          <a:off x="7391400" y="5181600"/>
          <a:ext cx="368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6" name="Equation" r:id="rId10" imgW="126720" imgH="203040" progId="Equation.3">
                  <p:embed/>
                </p:oleObj>
              </mc:Choice>
              <mc:Fallback>
                <p:oleObj name="Equation" r:id="rId10" imgW="126720" imgH="203040" progId="Equation.3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81600"/>
                        <a:ext cx="3683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71800" y="2895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rm" pitchFamily="2" charset="-78"/>
              </a:rPr>
              <a:t>: موقعیت زنبور </a:t>
            </a:r>
            <a:endParaRPr lang="en-US" sz="2400" dirty="0">
              <a:cs typeface="B Narm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581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rm" pitchFamily="2" charset="-78"/>
              </a:rPr>
              <a:t>: انتخاب تصادفی یک زنبور کارگر</a:t>
            </a:r>
            <a:endParaRPr lang="en-US" sz="2400" dirty="0">
              <a:cs typeface="B Narm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5334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rm" pitchFamily="2" charset="-78"/>
              </a:rPr>
              <a:t>: انتخاب یک عدد تصادفی ما بین (</a:t>
            </a:r>
            <a:r>
              <a:rPr lang="fa-IR" sz="2400" dirty="0" smtClean="0">
                <a:cs typeface="B Homa" pitchFamily="2" charset="-78"/>
              </a:rPr>
              <a:t>1،1-</a:t>
            </a:r>
            <a:r>
              <a:rPr lang="fa-IR" sz="2400" dirty="0" smtClean="0">
                <a:cs typeface="B Narm" pitchFamily="2" charset="-78"/>
              </a:rPr>
              <a:t>)</a:t>
            </a:r>
            <a:endParaRPr lang="en-US" sz="2400" dirty="0">
              <a:cs typeface="B Narm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14400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1"/>
                </a:solidFill>
                <a:cs typeface="B Jadid" pitchFamily="2" charset="-78"/>
              </a:rPr>
              <a:t>روشهای ارسال زنبورهای ناظر:</a:t>
            </a:r>
            <a:endParaRPr lang="fa-IR" sz="3600" dirty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96946" y="6156325"/>
            <a:ext cx="647054" cy="5492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22</a:t>
            </a:fld>
            <a:endParaRPr lang="fa-IR" sz="40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rm" pitchFamily="2" charset="-78"/>
              </a:rPr>
              <a:t>تخصیص زنبور های ناظر به منابع با توجه به برازندگی آنها (چرخ رولت)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138661"/>
              </p:ext>
            </p:extLst>
          </p:nvPr>
        </p:nvGraphicFramePr>
        <p:xfrm>
          <a:off x="533400" y="2438400"/>
          <a:ext cx="280759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方程式" r:id="rId3" imgW="901309" imgH="634725" progId="Equation.3">
                  <p:embed/>
                </p:oleObj>
              </mc:Choice>
              <mc:Fallback>
                <p:oleObj name="方程式" r:id="rId3" imgW="901309" imgH="634725" progId="Equation.3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2807598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716741" y="2514600"/>
            <a:ext cx="5274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4000" i="1" dirty="0">
                <a:latin typeface="Arabic Typesetting" pitchFamily="66" charset="-78"/>
                <a:cs typeface="B Narm" pitchFamily="2" charset="-78"/>
              </a:rPr>
              <a:t>P</a:t>
            </a:r>
            <a:r>
              <a:rPr lang="en-US" altLang="zh-TW" sz="4000" i="1" baseline="-25000" dirty="0">
                <a:latin typeface="Arabic Typesetting" pitchFamily="66" charset="-78"/>
                <a:cs typeface="B Narm" pitchFamily="2" charset="-78"/>
              </a:rPr>
              <a:t>i</a:t>
            </a:r>
            <a:r>
              <a:rPr lang="fa-IR" altLang="zh-TW" sz="4000" i="1" baseline="-25000" dirty="0">
                <a:latin typeface="Arabic Typesetting" pitchFamily="66" charset="-78"/>
                <a:cs typeface="B Narm" pitchFamily="2" charset="-78"/>
              </a:rPr>
              <a:t> : احتمال انتخاب </a:t>
            </a:r>
            <a:r>
              <a:rPr lang="en-US" altLang="zh-TW" sz="4000" i="1" baseline="-25000" dirty="0">
                <a:latin typeface="Arabic Typesetting" pitchFamily="66" charset="-78"/>
                <a:cs typeface="B Narm" pitchFamily="2" charset="-78"/>
              </a:rPr>
              <a:t>i</a:t>
            </a:r>
            <a:r>
              <a:rPr lang="fa-IR" altLang="zh-TW" sz="4000" i="1" baseline="-25000" dirty="0">
                <a:latin typeface="Arabic Typesetting" pitchFamily="66" charset="-78"/>
                <a:cs typeface="B Narm" pitchFamily="2" charset="-78"/>
              </a:rPr>
              <a:t> امین زنبورکارگر</a:t>
            </a:r>
            <a:endParaRPr lang="en-US" altLang="zh-TW" sz="4000" dirty="0">
              <a:latin typeface="Arabic Typesetting" pitchFamily="66" charset="-78"/>
              <a:cs typeface="B Narm" pitchFamily="2" charset="-78"/>
            </a:endParaRPr>
          </a:p>
          <a:p>
            <a:pPr lvl="1"/>
            <a:endParaRPr lang="en-US" altLang="zh-TW" sz="2800" i="1" dirty="0" smtClean="0">
              <a:latin typeface="Arabic Typesetting" pitchFamily="66" charset="-78"/>
              <a:cs typeface="B Narm" pitchFamily="2" charset="-78"/>
            </a:endParaRPr>
          </a:p>
          <a:p>
            <a:pPr lvl="1"/>
            <a:r>
              <a:rPr lang="fa-IR" altLang="zh-TW" sz="2800" i="1" dirty="0" smtClean="0">
                <a:latin typeface="Arabic Typesetting" pitchFamily="66" charset="-78"/>
                <a:cs typeface="B Narm" pitchFamily="2" charset="-78"/>
              </a:rPr>
              <a:t> </a:t>
            </a:r>
            <a:r>
              <a:rPr lang="en-US" altLang="zh-TW" sz="2800" i="1" dirty="0" smtClean="0">
                <a:latin typeface="Arabic Typesetting" pitchFamily="66" charset="-78"/>
                <a:cs typeface="B Narm" pitchFamily="2" charset="-78"/>
              </a:rPr>
              <a:t>S</a:t>
            </a:r>
            <a:r>
              <a:rPr lang="en-US" altLang="zh-TW" sz="2800" dirty="0" smtClean="0">
                <a:latin typeface="Arabic Typesetting" pitchFamily="66" charset="-78"/>
                <a:cs typeface="B Narm" pitchFamily="2" charset="-78"/>
              </a:rPr>
              <a:t> </a:t>
            </a:r>
            <a:r>
              <a:rPr lang="fa-IR" altLang="zh-TW" sz="2800" dirty="0" smtClean="0">
                <a:latin typeface="Arabic Typesetting" pitchFamily="66" charset="-78"/>
                <a:cs typeface="B Narm" pitchFamily="2" charset="-78"/>
              </a:rPr>
              <a:t> </a:t>
            </a:r>
            <a:r>
              <a:rPr lang="fa-IR" altLang="zh-TW" sz="2800" dirty="0">
                <a:latin typeface="Arabic Typesetting" pitchFamily="66" charset="-78"/>
                <a:cs typeface="B Narm" pitchFamily="2" charset="-78"/>
              </a:rPr>
              <a:t>: تعداد زنبور </a:t>
            </a:r>
            <a:r>
              <a:rPr lang="fa-IR" altLang="zh-TW" sz="2800" dirty="0" smtClean="0">
                <a:latin typeface="Arabic Typesetting" pitchFamily="66" charset="-78"/>
                <a:cs typeface="B Narm" pitchFamily="2" charset="-78"/>
              </a:rPr>
              <a:t>کارگر</a:t>
            </a:r>
            <a:endParaRPr lang="en-US" altLang="zh-TW" sz="2800" dirty="0" smtClean="0">
              <a:latin typeface="Arabic Typesetting" pitchFamily="66" charset="-78"/>
              <a:cs typeface="B Narm" pitchFamily="2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18830"/>
              </p:ext>
            </p:extLst>
          </p:nvPr>
        </p:nvGraphicFramePr>
        <p:xfrm>
          <a:off x="7723384" y="4419600"/>
          <a:ext cx="811016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方程式" r:id="rId5" imgW="381000" imgH="228600" progId="Equation.3">
                  <p:embed/>
                </p:oleObj>
              </mc:Choice>
              <mc:Fallback>
                <p:oleObj name="方程式" r:id="rId5" imgW="381000" imgH="228600" progId="Equation.3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384" y="4419600"/>
                        <a:ext cx="811016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562600" y="4343400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TW" sz="2800" dirty="0" smtClean="0">
                <a:cs typeface="B Narm" pitchFamily="2" charset="-78"/>
              </a:rPr>
              <a:t>: </a:t>
            </a:r>
            <a:r>
              <a:rPr lang="fa-IR" altLang="zh-TW" sz="2800" dirty="0">
                <a:cs typeface="B Narm" pitchFamily="2" charset="-78"/>
              </a:rPr>
              <a:t>مقدار برازندگی</a:t>
            </a:r>
            <a:endParaRPr lang="en-US" sz="2800" dirty="0">
              <a:cs typeface="B Narm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617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Jadid" pitchFamily="2" charset="-78"/>
              </a:rPr>
              <a:t>مرحله پنجم: تعیین منبع متروکه</a:t>
            </a:r>
            <a:endParaRPr lang="fa-IR" sz="3600" b="1" dirty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tx1"/>
                </a:solidFill>
                <a:cs typeface="B Narm" pitchFamily="2" charset="-78"/>
              </a:rPr>
              <a:t>بررسی شاخص محاکمه برای هر منبع: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tx1"/>
                </a:solidFill>
                <a:cs typeface="B Narm" pitchFamily="2" charset="-78"/>
              </a:rPr>
              <a:t>در صورتی که شاخص محاکمه بز</a:t>
            </a:r>
            <a:r>
              <a:rPr lang="fa-IR" dirty="0">
                <a:solidFill>
                  <a:schemeClr val="tx1"/>
                </a:solidFill>
                <a:cs typeface="B Narm" pitchFamily="2" charset="-78"/>
              </a:rPr>
              <a:t>ر</a:t>
            </a:r>
            <a:r>
              <a:rPr lang="fa-IR" sz="2400" dirty="0" smtClean="0">
                <a:solidFill>
                  <a:schemeClr val="tx1"/>
                </a:solidFill>
                <a:cs typeface="B Narm" pitchFamily="2" charset="-78"/>
              </a:rPr>
              <a:t>گتر یا برابر حد مجاز باشد و آن منبع بهترین </a:t>
            </a:r>
            <a:r>
              <a:rPr lang="en-US" dirty="0">
                <a:solidFill>
                  <a:schemeClr val="tx1"/>
                </a:solidFill>
                <a:cs typeface="B Narm" pitchFamily="2" charset="-78"/>
              </a:rPr>
              <a:t>.</a:t>
            </a:r>
            <a:r>
              <a:rPr lang="fa-IR" sz="2400" dirty="0" smtClean="0">
                <a:solidFill>
                  <a:schemeClr val="tx1"/>
                </a:solidFill>
                <a:cs typeface="B Narm" pitchFamily="2" charset="-78"/>
              </a:rPr>
              <a:t>جواب مسئله نباشد منبع متروک میشود</a:t>
            </a:r>
            <a:endParaRPr lang="fa-IR" sz="2400" dirty="0">
              <a:solidFill>
                <a:schemeClr val="tx1"/>
              </a:solidFill>
              <a:cs typeface="B Narm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6947" y="6080125"/>
            <a:ext cx="799453" cy="6254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23</a:t>
            </a:fld>
            <a:endParaRPr lang="fa-I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cs typeface="B Jadid" pitchFamily="2" charset="-78"/>
              </a:rPr>
              <a:t>مرحله ششم: جستجوی منبع جدید بجای منابع متروک</a:t>
            </a:r>
            <a:endParaRPr lang="en-US" sz="2800" b="1" dirty="0">
              <a:cs typeface="B Jadid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507" y="1752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rm" pitchFamily="2" charset="-78"/>
              </a:rPr>
              <a:t>جستجوی سراسری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rm" pitchFamily="2" charset="-78"/>
              </a:rPr>
              <a:t>منابعی که متروک شده اند باید توسط منابع جدید جایگزین شوند</a:t>
            </a:r>
            <a:endParaRPr lang="en-US" sz="2400" dirty="0">
              <a:cs typeface="B Narm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096000"/>
            <a:ext cx="723253" cy="5492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24</a:t>
            </a:fld>
            <a:endParaRPr lang="fa-IR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77885"/>
              </p:ext>
            </p:extLst>
          </p:nvPr>
        </p:nvGraphicFramePr>
        <p:xfrm>
          <a:off x="697832" y="3352800"/>
          <a:ext cx="798896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3" imgW="1714320" imgH="241200" progId="Equation.3">
                  <p:embed/>
                </p:oleObj>
              </mc:Choice>
              <mc:Fallback>
                <p:oleObj name="Equation" r:id="rId3" imgW="1714320" imgH="2412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32" y="3352800"/>
                        <a:ext cx="798896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Jadid" pitchFamily="2" charset="-78"/>
              </a:rPr>
              <a:t>مرحله هفتم: شرایط خاتمه</a:t>
            </a:r>
            <a:endParaRPr lang="fa-IR" sz="3600" b="1" dirty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76400"/>
            <a:ext cx="5791200" cy="4572000"/>
          </a:xfrm>
        </p:spPr>
        <p:txBody>
          <a:bodyPr>
            <a:normAutofit/>
          </a:bodyPr>
          <a:lstStyle/>
          <a:p>
            <a:pPr algn="r" rtl="1">
              <a:lnSpc>
                <a:spcPct val="250000"/>
              </a:lnSpc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rm" pitchFamily="2" charset="-78"/>
              </a:rPr>
              <a:t>به یک مقدار مشخص از تابع هزینه برسیم.</a:t>
            </a:r>
          </a:p>
          <a:p>
            <a:pPr algn="r" rtl="1">
              <a:lnSpc>
                <a:spcPct val="250000"/>
              </a:lnSpc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rm" pitchFamily="2" charset="-78"/>
              </a:rPr>
              <a:t>تعداد تکرار را محدود کنیم.</a:t>
            </a:r>
          </a:p>
          <a:p>
            <a:pPr algn="r" rtl="1">
              <a:lnSpc>
                <a:spcPct val="250000"/>
              </a:lnSpc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rm" pitchFamily="2" charset="-78"/>
              </a:rPr>
              <a:t>جوابها همگرا شوند.</a:t>
            </a:r>
          </a:p>
          <a:p>
            <a:pPr algn="r" rtl="1">
              <a:lnSpc>
                <a:spcPct val="250000"/>
              </a:lnSpc>
              <a:buFont typeface="Wingdings" pitchFamily="2" charset="2"/>
              <a:buChar char="ü"/>
            </a:pPr>
            <a:endParaRPr lang="fa-IR" dirty="0">
              <a:cs typeface="B Narm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096000"/>
            <a:ext cx="799453" cy="5492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25</a:t>
            </a:fld>
            <a:endParaRPr lang="fa-I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/>
          <a:lstStyle/>
          <a:p>
            <a:r>
              <a:rPr lang="fa-IR" altLang="zh-TW" dirty="0" smtClean="0">
                <a:solidFill>
                  <a:schemeClr val="tx1"/>
                </a:solidFill>
                <a:cs typeface="B Jadid" pitchFamily="2" charset="-78"/>
              </a:rPr>
              <a:t>کلونی زنبور عسل مصنوعی</a:t>
            </a:r>
            <a:endParaRPr lang="en-US" altLang="zh-TW" dirty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1545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84919" y="1485758"/>
            <a:ext cx="2289175" cy="136698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a-IR" altLang="zh-TW" dirty="0" smtClean="0">
                <a:solidFill>
                  <a:schemeClr val="accent2"/>
                </a:solidFill>
                <a:cs typeface="B Narm" pitchFamily="2" charset="-78"/>
              </a:rPr>
              <a:t>زنبور کارگر</a:t>
            </a:r>
            <a:endParaRPr lang="en-US" altLang="zh-TW" dirty="0">
              <a:solidFill>
                <a:schemeClr val="accent2"/>
              </a:solidFill>
              <a:cs typeface="B Narm" pitchFamily="2" charset="-78"/>
            </a:endParaRPr>
          </a:p>
          <a:p>
            <a:pPr>
              <a:lnSpc>
                <a:spcPct val="90000"/>
              </a:lnSpc>
            </a:pPr>
            <a:r>
              <a:rPr lang="fa-IR" altLang="zh-TW" dirty="0" smtClean="0">
                <a:solidFill>
                  <a:srgbClr val="00FF00"/>
                </a:solidFill>
                <a:cs typeface="B Narm" pitchFamily="2" charset="-78"/>
              </a:rPr>
              <a:t>زنبور ناظر</a:t>
            </a:r>
            <a:endParaRPr lang="en-US" altLang="zh-TW" dirty="0">
              <a:solidFill>
                <a:srgbClr val="00FF00"/>
              </a:solidFill>
              <a:cs typeface="B Narm" pitchFamily="2" charset="-78"/>
            </a:endParaRPr>
          </a:p>
          <a:p>
            <a:pPr>
              <a:lnSpc>
                <a:spcPct val="90000"/>
              </a:lnSpc>
            </a:pPr>
            <a:r>
              <a:rPr lang="fa-IR" altLang="zh-TW" dirty="0" smtClean="0">
                <a:solidFill>
                  <a:srgbClr val="0033CC"/>
                </a:solidFill>
                <a:cs typeface="B Narm" pitchFamily="2" charset="-78"/>
              </a:rPr>
              <a:t>زنبور پیشرو</a:t>
            </a:r>
            <a:endParaRPr lang="en-US" altLang="zh-TW" dirty="0">
              <a:solidFill>
                <a:srgbClr val="0033CC"/>
              </a:solidFill>
              <a:cs typeface="B Narm" pitchFamily="2" charset="-78"/>
            </a:endParaRPr>
          </a:p>
        </p:txBody>
      </p:sp>
      <p:graphicFrame>
        <p:nvGraphicFramePr>
          <p:cNvPr id="21546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27313" y="5980113"/>
          <a:ext cx="10810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name="方程式" r:id="rId3" imgW="901309" imgH="634725" progId="Equation.3">
                  <p:embed/>
                </p:oleObj>
              </mc:Choice>
              <mc:Fallback>
                <p:oleObj name="方程式" r:id="rId3" imgW="901309" imgH="634725" progId="Equation.3">
                  <p:embed/>
                  <p:pic>
                    <p:nvPicPr>
                      <p:cNvPr id="0" name="Picture 27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980113"/>
                        <a:ext cx="10810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54" name="Object 5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1413" y="6165850"/>
          <a:ext cx="31686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方程式" r:id="rId5" imgW="2032000" imgH="241300" progId="Equation.3">
                  <p:embed/>
                </p:oleObj>
              </mc:Choice>
              <mc:Fallback>
                <p:oleObj name="方程式" r:id="rId5" imgW="2032000" imgH="241300" progId="Equation.3">
                  <p:embed/>
                  <p:pic>
                    <p:nvPicPr>
                      <p:cNvPr id="0" name="Picture 27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6165850"/>
                        <a:ext cx="31686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8975" y="6019800"/>
            <a:ext cx="911225" cy="762000"/>
          </a:xfrm>
        </p:spPr>
        <p:txBody>
          <a:bodyPr/>
          <a:lstStyle/>
          <a:p>
            <a:fld id="{A0D61B47-23F0-49C0-90DF-AADDD793DB3A}" type="slidenum">
              <a:rPr lang="en-US" altLang="zh-TW" sz="4000"/>
              <a:pPr/>
              <a:t>26</a:t>
            </a:fld>
            <a:endParaRPr lang="en-US" altLang="zh-TW" sz="4000" dirty="0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6588125" y="2636838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932363" y="5516563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771775" y="3429000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6588125" y="263683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2051050" y="1700213"/>
            <a:ext cx="215900" cy="215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156325" y="2205038"/>
            <a:ext cx="1079500" cy="1008062"/>
          </a:xfrm>
          <a:prstGeom prst="rect">
            <a:avLst/>
          </a:prstGeom>
          <a:solidFill>
            <a:srgbClr val="00FF00">
              <a:alpha val="60001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6588125" y="263683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2771775" y="3429000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2339975" y="2997200"/>
            <a:ext cx="1079500" cy="1008063"/>
          </a:xfrm>
          <a:prstGeom prst="rect">
            <a:avLst/>
          </a:prstGeom>
          <a:solidFill>
            <a:srgbClr val="00FF00">
              <a:alpha val="60001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771775" y="3429000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2771775" y="3429000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2339975" y="2997200"/>
            <a:ext cx="1079500" cy="1008063"/>
          </a:xfrm>
          <a:prstGeom prst="rect">
            <a:avLst/>
          </a:prstGeom>
          <a:solidFill>
            <a:srgbClr val="00FF00">
              <a:alpha val="60001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2771775" y="3429000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4932363" y="55165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4859338" y="5445125"/>
            <a:ext cx="3603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4932363" y="5516563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148263" y="3789363"/>
            <a:ext cx="3816350" cy="1223962"/>
          </a:xfrm>
          <a:prstGeom prst="cloudCallout">
            <a:avLst>
              <a:gd name="adj1" fmla="val -46713"/>
              <a:gd name="adj2" fmla="val 676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a-IR" altLang="zh-TW" i="0" dirty="0" smtClean="0"/>
              <a:t>ثبت بهترین راه حل پیدا شده تا کنون</a:t>
            </a:r>
            <a:endParaRPr lang="en-US" altLang="zh-TW" i="0" dirty="0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6084888" y="2133600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3276600" y="3860800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56" name="Object 52"/>
          <p:cNvGraphicFramePr>
            <a:graphicFrameLocks noChangeAspect="1"/>
          </p:cNvGraphicFramePr>
          <p:nvPr/>
        </p:nvGraphicFramePr>
        <p:xfrm>
          <a:off x="468313" y="5373688"/>
          <a:ext cx="3168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方程式" r:id="rId7" imgW="1803400" imgH="241300" progId="Equation.3">
                  <p:embed/>
                </p:oleObj>
              </mc:Choice>
              <mc:Fallback>
                <p:oleObj name="方程式" r:id="rId7" imgW="1803400" imgH="241300" progId="Equation.3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73688"/>
                        <a:ext cx="31686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6084888" y="21336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3276600" y="38608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2.08092E-6 L -0.03142 -0.04185 " pathEditMode="relative" ptsTypes="AA">
                                      <p:cBhvr>
                                        <p:cTn id="5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2.54335E-6 L 0.03941 -0.03144 " pathEditMode="relative" ptsTypes="AA">
                                      <p:cBhvr>
                                        <p:cTn id="76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4.50867E-6 L -0.01962 0.04717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2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2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2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2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94444E-6 -3.2948E-6 L 0.0236 0.06289 " pathEditMode="relative" ptsTypes="AA">
                                      <p:cBhvr>
                                        <p:cTn id="13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7052E-6 L 0.02361 -0.126 " pathEditMode="relative" ptsTypes="AA">
                                      <p:cBhvr>
                                        <p:cTn id="144" dur="2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1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1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1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3.98844E-6 L 0.07066 0.0157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78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9" grpId="0" animBg="1"/>
      <p:bldP spid="21520" grpId="0" animBg="1"/>
      <p:bldP spid="21521" grpId="0" animBg="1"/>
      <p:bldP spid="21522" grpId="0" animBg="1"/>
      <p:bldP spid="21522" grpId="1" animBg="1"/>
      <p:bldP spid="21534" grpId="0" animBg="1"/>
      <p:bldP spid="21536" grpId="0" animBg="1"/>
      <p:bldP spid="21535" grpId="0" animBg="1"/>
      <p:bldP spid="21535" grpId="1" animBg="1"/>
      <p:bldP spid="21537" grpId="0" animBg="1"/>
      <p:bldP spid="21538" grpId="0" animBg="1"/>
      <p:bldP spid="21539" grpId="0" animBg="1"/>
      <p:bldP spid="21539" grpId="1" animBg="1"/>
      <p:bldP spid="21541" grpId="0" animBg="1"/>
      <p:bldP spid="21541" grpId="1" animBg="1"/>
      <p:bldP spid="21541" grpId="2" animBg="1"/>
      <p:bldP spid="21540" grpId="0" animBg="1"/>
      <p:bldP spid="21540" grpId="1" animBg="1"/>
      <p:bldP spid="21508" grpId="0" animBg="1"/>
      <p:bldP spid="21508" grpId="1" animBg="1"/>
      <p:bldP spid="21543" grpId="0" animBg="1"/>
      <p:bldP spid="21543" grpId="1" animBg="1"/>
      <p:bldP spid="21544" grpId="0" animBg="1"/>
      <p:bldP spid="21544" grpId="1" animBg="1"/>
      <p:bldP spid="21557" grpId="0" animBg="1"/>
      <p:bldP spid="21557" grpId="1" animBg="1"/>
      <p:bldP spid="21557" grpId="2" animBg="1"/>
      <p:bldP spid="21558" grpId="0" animBg="1"/>
      <p:bldP spid="21558" grpId="1" animBg="1"/>
      <p:bldP spid="21558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amond 53"/>
          <p:cNvSpPr/>
          <p:nvPr/>
        </p:nvSpPr>
        <p:spPr>
          <a:xfrm>
            <a:off x="2516875" y="3415270"/>
            <a:ext cx="1299949" cy="735273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prstClr val="black"/>
                </a:solidFill>
              </a:rPr>
              <a:t>وجود منبع متروک</a:t>
            </a:r>
            <a:endParaRPr lang="fa-IR" sz="1100" b="1" dirty="0">
              <a:solidFill>
                <a:prstClr val="black"/>
              </a:solidFill>
            </a:endParaRPr>
          </a:p>
        </p:txBody>
      </p:sp>
      <p:sp>
        <p:nvSpPr>
          <p:cNvPr id="56" name="Diamond 55"/>
          <p:cNvSpPr/>
          <p:nvPr/>
        </p:nvSpPr>
        <p:spPr>
          <a:xfrm>
            <a:off x="2563149" y="5103042"/>
            <a:ext cx="1214651" cy="765300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 smtClean="0">
                <a:solidFill>
                  <a:prstClr val="black"/>
                </a:solidFill>
              </a:rPr>
              <a:t>شرط خاتمه</a:t>
            </a:r>
            <a:endParaRPr lang="fa-IR" sz="1200" b="1" dirty="0">
              <a:solidFill>
                <a:prstClr val="black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831075" y="950143"/>
            <a:ext cx="2667000" cy="2946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prstClr val="black"/>
                </a:solidFill>
              </a:rPr>
              <a:t>مشخص کردن پارامتر های اولیه</a:t>
            </a:r>
            <a:endParaRPr lang="fa-IR" sz="1100" b="1" dirty="0">
              <a:solidFill>
                <a:prstClr val="black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831075" y="1559743"/>
            <a:ext cx="26670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prstClr val="black"/>
                </a:solidFill>
              </a:rPr>
              <a:t>تولید پاسخ های اولیه(جستجو زنبورهای پیشرو)</a:t>
            </a:r>
            <a:endParaRPr lang="fa-IR" sz="1100" b="1" dirty="0">
              <a:solidFill>
                <a:prstClr val="black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840600" y="2179524"/>
            <a:ext cx="2667000" cy="2946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prstClr val="black"/>
                </a:solidFill>
              </a:rPr>
              <a:t>انتخاب منابع بهتر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828800" y="2778943"/>
            <a:ext cx="26670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prstClr val="black"/>
                </a:solidFill>
              </a:rPr>
              <a:t>برسی همسایگی ها(حرکت زنبور های کارگر)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840600" y="4417242"/>
            <a:ext cx="2667000" cy="3047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>
                <a:solidFill>
                  <a:prstClr val="black"/>
                </a:solidFill>
              </a:rPr>
              <a:t>جستجوی منبع جدید</a:t>
            </a:r>
            <a:endParaRPr lang="fa-IR" sz="1100" b="1" dirty="0">
              <a:solidFill>
                <a:prstClr val="black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02600" y="6246042"/>
            <a:ext cx="1143000" cy="4191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 smtClean="0">
                <a:solidFill>
                  <a:prstClr val="black"/>
                </a:solidFill>
              </a:rPr>
              <a:t>پایان</a:t>
            </a:r>
            <a:endParaRPr lang="fa-IR" sz="1200" b="1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05600" y="381000"/>
            <a:ext cx="685800" cy="40011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prstClr val="black"/>
                </a:solidFill>
              </a:rPr>
              <a:t> </a:t>
            </a:r>
            <a:endParaRPr lang="fa-IR" sz="2000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71875" y="3499446"/>
            <a:ext cx="609600" cy="27699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solidFill>
                  <a:prstClr val="black"/>
                </a:solidFill>
              </a:rPr>
              <a:t>خیر</a:t>
            </a:r>
            <a:endParaRPr lang="fa-IR" sz="1200" b="1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593075" y="4036242"/>
            <a:ext cx="461749" cy="27699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solidFill>
                  <a:prstClr val="black"/>
                </a:solidFill>
              </a:rPr>
              <a:t>بله</a:t>
            </a:r>
            <a:endParaRPr lang="fa-IR" sz="1200" b="1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07275" y="5245144"/>
            <a:ext cx="685800" cy="27699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solidFill>
                  <a:prstClr val="black"/>
                </a:solidFill>
              </a:rPr>
              <a:t>خیر</a:t>
            </a:r>
            <a:endParaRPr lang="fa-IR" sz="1200" b="1" dirty="0">
              <a:solidFill>
                <a:prstClr val="black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73598" y="5826943"/>
            <a:ext cx="533400" cy="27699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solidFill>
                  <a:prstClr val="black"/>
                </a:solidFill>
              </a:rPr>
              <a:t>بله</a:t>
            </a:r>
            <a:endParaRPr lang="fa-IR" sz="1200" b="1" dirty="0">
              <a:solidFill>
                <a:prstClr val="black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592932" y="228600"/>
            <a:ext cx="1143000" cy="4191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 smtClean="0">
                <a:solidFill>
                  <a:prstClr val="black"/>
                </a:solidFill>
              </a:rPr>
              <a:t>شروع</a:t>
            </a:r>
            <a:endParaRPr lang="fa-IR" sz="1200" b="1" dirty="0">
              <a:solidFill>
                <a:prstClr val="black"/>
              </a:solidFill>
            </a:endParaRPr>
          </a:p>
        </p:txBody>
      </p:sp>
      <p:sp>
        <p:nvSpPr>
          <p:cNvPr id="89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382000" y="6188075"/>
            <a:ext cx="685800" cy="365125"/>
          </a:xfrm>
        </p:spPr>
        <p:txBody>
          <a:bodyPr/>
          <a:lstStyle/>
          <a:p>
            <a:fld id="{91412F9A-9592-4ECB-BFC4-C4B2EFD51E7F}" type="slidenum">
              <a:rPr lang="en-US" sz="4000" smtClean="0"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228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prstClr val="black"/>
                </a:solidFill>
                <a:cs typeface="B Narm" pitchFamily="2" charset="-78"/>
              </a:rPr>
              <a:t>فلوچارت الگوریتم زنبور عسل</a:t>
            </a:r>
            <a:endParaRPr lang="en-US" sz="2800" b="1" dirty="0">
              <a:solidFill>
                <a:prstClr val="black"/>
              </a:solidFill>
              <a:cs typeface="B Narm" pitchFamily="2" charset="-78"/>
            </a:endParaRPr>
          </a:p>
        </p:txBody>
      </p:sp>
      <p:cxnSp>
        <p:nvCxnSpPr>
          <p:cNvPr id="58" name="Straight Arrow Connector 57"/>
          <p:cNvCxnSpPr>
            <a:stCxn id="59" idx="2"/>
            <a:endCxn id="60" idx="0"/>
          </p:cNvCxnSpPr>
          <p:nvPr/>
        </p:nvCxnSpPr>
        <p:spPr>
          <a:xfrm>
            <a:off x="3164575" y="1244762"/>
            <a:ext cx="0" cy="3149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56" idx="1"/>
            <a:endCxn id="61" idx="1"/>
          </p:cNvCxnSpPr>
          <p:nvPr/>
        </p:nvCxnSpPr>
        <p:spPr>
          <a:xfrm rot="10800000">
            <a:off x="1840601" y="2326834"/>
            <a:ext cx="722549" cy="3158858"/>
          </a:xfrm>
          <a:prstGeom prst="bentConnector3">
            <a:avLst>
              <a:gd name="adj1" fmla="val 190192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6" idx="2"/>
            <a:endCxn id="69" idx="0"/>
          </p:cNvCxnSpPr>
          <p:nvPr/>
        </p:nvCxnSpPr>
        <p:spPr>
          <a:xfrm>
            <a:off x="3170475" y="5868342"/>
            <a:ext cx="3625" cy="37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162300" y="1864543"/>
            <a:ext cx="0" cy="3149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61" idx="2"/>
            <a:endCxn id="63" idx="0"/>
          </p:cNvCxnSpPr>
          <p:nvPr/>
        </p:nvCxnSpPr>
        <p:spPr>
          <a:xfrm flipH="1">
            <a:off x="3162300" y="2474143"/>
            <a:ext cx="11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63" idx="2"/>
            <a:endCxn id="54" idx="0"/>
          </p:cNvCxnSpPr>
          <p:nvPr/>
        </p:nvCxnSpPr>
        <p:spPr>
          <a:xfrm>
            <a:off x="3162300" y="3083743"/>
            <a:ext cx="4550" cy="331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54" idx="2"/>
            <a:endCxn id="65" idx="0"/>
          </p:cNvCxnSpPr>
          <p:nvPr/>
        </p:nvCxnSpPr>
        <p:spPr>
          <a:xfrm>
            <a:off x="3166850" y="4150543"/>
            <a:ext cx="7250" cy="266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54" idx="3"/>
            <a:endCxn id="56" idx="3"/>
          </p:cNvCxnSpPr>
          <p:nvPr/>
        </p:nvCxnSpPr>
        <p:spPr>
          <a:xfrm flipH="1">
            <a:off x="3777800" y="3782907"/>
            <a:ext cx="39024" cy="1702785"/>
          </a:xfrm>
          <a:prstGeom prst="bentConnector3">
            <a:avLst>
              <a:gd name="adj1" fmla="val -3418586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65" idx="2"/>
            <a:endCxn id="56" idx="0"/>
          </p:cNvCxnSpPr>
          <p:nvPr/>
        </p:nvCxnSpPr>
        <p:spPr>
          <a:xfrm flipH="1">
            <a:off x="3170475" y="4722041"/>
            <a:ext cx="3625" cy="381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8" idx="4"/>
            <a:endCxn id="59" idx="0"/>
          </p:cNvCxnSpPr>
          <p:nvPr/>
        </p:nvCxnSpPr>
        <p:spPr>
          <a:xfrm>
            <a:off x="3164432" y="647701"/>
            <a:ext cx="143" cy="302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00200" y="18351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609725" y="3429000"/>
            <a:ext cx="516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1600200" y="1862138"/>
            <a:ext cx="5126038" cy="1492250"/>
          </a:xfrm>
          <a:custGeom>
            <a:avLst/>
            <a:gdLst>
              <a:gd name="T0" fmla="*/ 50 w 3229"/>
              <a:gd name="T1" fmla="*/ 819 h 940"/>
              <a:gd name="T2" fmla="*/ 112 w 3229"/>
              <a:gd name="T3" fmla="*/ 795 h 940"/>
              <a:gd name="T4" fmla="*/ 168 w 3229"/>
              <a:gd name="T5" fmla="*/ 708 h 940"/>
              <a:gd name="T6" fmla="*/ 230 w 3229"/>
              <a:gd name="T7" fmla="*/ 629 h 940"/>
              <a:gd name="T8" fmla="*/ 294 w 3229"/>
              <a:gd name="T9" fmla="*/ 575 h 940"/>
              <a:gd name="T10" fmla="*/ 364 w 3229"/>
              <a:gd name="T11" fmla="*/ 559 h 940"/>
              <a:gd name="T12" fmla="*/ 420 w 3229"/>
              <a:gd name="T13" fmla="*/ 606 h 940"/>
              <a:gd name="T14" fmla="*/ 466 w 3229"/>
              <a:gd name="T15" fmla="*/ 685 h 940"/>
              <a:gd name="T16" fmla="*/ 522 w 3229"/>
              <a:gd name="T17" fmla="*/ 755 h 940"/>
              <a:gd name="T18" fmla="*/ 592 w 3229"/>
              <a:gd name="T19" fmla="*/ 780 h 940"/>
              <a:gd name="T20" fmla="*/ 663 w 3229"/>
              <a:gd name="T21" fmla="*/ 741 h 940"/>
              <a:gd name="T22" fmla="*/ 702 w 3229"/>
              <a:gd name="T23" fmla="*/ 677 h 940"/>
              <a:gd name="T24" fmla="*/ 758 w 3229"/>
              <a:gd name="T25" fmla="*/ 614 h 940"/>
              <a:gd name="T26" fmla="*/ 805 w 3229"/>
              <a:gd name="T27" fmla="*/ 511 h 940"/>
              <a:gd name="T28" fmla="*/ 845 w 3229"/>
              <a:gd name="T29" fmla="*/ 409 h 940"/>
              <a:gd name="T30" fmla="*/ 868 w 3229"/>
              <a:gd name="T31" fmla="*/ 331 h 940"/>
              <a:gd name="T32" fmla="*/ 907 w 3229"/>
              <a:gd name="T33" fmla="*/ 244 h 940"/>
              <a:gd name="T34" fmla="*/ 946 w 3229"/>
              <a:gd name="T35" fmla="*/ 165 h 940"/>
              <a:gd name="T36" fmla="*/ 1002 w 3229"/>
              <a:gd name="T37" fmla="*/ 72 h 940"/>
              <a:gd name="T38" fmla="*/ 1073 w 3229"/>
              <a:gd name="T39" fmla="*/ 8 h 940"/>
              <a:gd name="T40" fmla="*/ 1151 w 3229"/>
              <a:gd name="T41" fmla="*/ 0 h 940"/>
              <a:gd name="T42" fmla="*/ 1230 w 3229"/>
              <a:gd name="T43" fmla="*/ 24 h 940"/>
              <a:gd name="T44" fmla="*/ 1300 w 3229"/>
              <a:gd name="T45" fmla="*/ 103 h 940"/>
              <a:gd name="T46" fmla="*/ 1332 w 3229"/>
              <a:gd name="T47" fmla="*/ 173 h 940"/>
              <a:gd name="T48" fmla="*/ 1364 w 3229"/>
              <a:gd name="T49" fmla="*/ 252 h 940"/>
              <a:gd name="T50" fmla="*/ 1404 w 3229"/>
              <a:gd name="T51" fmla="*/ 323 h 940"/>
              <a:gd name="T52" fmla="*/ 1482 w 3229"/>
              <a:gd name="T53" fmla="*/ 314 h 940"/>
              <a:gd name="T54" fmla="*/ 1553 w 3229"/>
              <a:gd name="T55" fmla="*/ 244 h 940"/>
              <a:gd name="T56" fmla="*/ 1623 w 3229"/>
              <a:gd name="T57" fmla="*/ 229 h 940"/>
              <a:gd name="T58" fmla="*/ 1686 w 3229"/>
              <a:gd name="T59" fmla="*/ 308 h 940"/>
              <a:gd name="T60" fmla="*/ 1718 w 3229"/>
              <a:gd name="T61" fmla="*/ 386 h 940"/>
              <a:gd name="T62" fmla="*/ 1741 w 3229"/>
              <a:gd name="T63" fmla="*/ 457 h 940"/>
              <a:gd name="T64" fmla="*/ 1781 w 3229"/>
              <a:gd name="T65" fmla="*/ 544 h 940"/>
              <a:gd name="T66" fmla="*/ 1820 w 3229"/>
              <a:gd name="T67" fmla="*/ 623 h 940"/>
              <a:gd name="T68" fmla="*/ 1882 w 3229"/>
              <a:gd name="T69" fmla="*/ 708 h 940"/>
              <a:gd name="T70" fmla="*/ 1946 w 3229"/>
              <a:gd name="T71" fmla="*/ 747 h 940"/>
              <a:gd name="T72" fmla="*/ 2017 w 3229"/>
              <a:gd name="T73" fmla="*/ 693 h 940"/>
              <a:gd name="T74" fmla="*/ 2079 w 3229"/>
              <a:gd name="T75" fmla="*/ 614 h 940"/>
              <a:gd name="T76" fmla="*/ 2112 w 3229"/>
              <a:gd name="T77" fmla="*/ 559 h 940"/>
              <a:gd name="T78" fmla="*/ 2143 w 3229"/>
              <a:gd name="T79" fmla="*/ 465 h 940"/>
              <a:gd name="T80" fmla="*/ 2174 w 3229"/>
              <a:gd name="T81" fmla="*/ 370 h 940"/>
              <a:gd name="T82" fmla="*/ 2214 w 3229"/>
              <a:gd name="T83" fmla="*/ 283 h 940"/>
              <a:gd name="T84" fmla="*/ 2269 w 3229"/>
              <a:gd name="T85" fmla="*/ 221 h 940"/>
              <a:gd name="T86" fmla="*/ 2354 w 3229"/>
              <a:gd name="T87" fmla="*/ 244 h 940"/>
              <a:gd name="T88" fmla="*/ 2427 w 3229"/>
              <a:gd name="T89" fmla="*/ 308 h 940"/>
              <a:gd name="T90" fmla="*/ 2489 w 3229"/>
              <a:gd name="T91" fmla="*/ 370 h 940"/>
              <a:gd name="T92" fmla="*/ 2568 w 3229"/>
              <a:gd name="T93" fmla="*/ 480 h 940"/>
              <a:gd name="T94" fmla="*/ 2607 w 3229"/>
              <a:gd name="T95" fmla="*/ 559 h 940"/>
              <a:gd name="T96" fmla="*/ 2646 w 3229"/>
              <a:gd name="T97" fmla="*/ 645 h 940"/>
              <a:gd name="T98" fmla="*/ 2702 w 3229"/>
              <a:gd name="T99" fmla="*/ 724 h 940"/>
              <a:gd name="T100" fmla="*/ 2756 w 3229"/>
              <a:gd name="T101" fmla="*/ 755 h 940"/>
              <a:gd name="T102" fmla="*/ 2795 w 3229"/>
              <a:gd name="T103" fmla="*/ 685 h 940"/>
              <a:gd name="T104" fmla="*/ 2859 w 3229"/>
              <a:gd name="T105" fmla="*/ 637 h 940"/>
              <a:gd name="T106" fmla="*/ 2945 w 3229"/>
              <a:gd name="T107" fmla="*/ 662 h 940"/>
              <a:gd name="T108" fmla="*/ 3009 w 3229"/>
              <a:gd name="T109" fmla="*/ 747 h 940"/>
              <a:gd name="T110" fmla="*/ 3071 w 3229"/>
              <a:gd name="T111" fmla="*/ 819 h 940"/>
              <a:gd name="T112" fmla="*/ 3141 w 3229"/>
              <a:gd name="T113" fmla="*/ 898 h 940"/>
              <a:gd name="T114" fmla="*/ 3205 w 3229"/>
              <a:gd name="T115" fmla="*/ 929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2865438" y="2573338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C5252"/>
              </a:solidFill>
              <a:cs typeface="Arial" charset="0"/>
            </a:endParaRP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1828800" y="297815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4419600" y="274955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4851400" y="2798763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59" name="Line 35"/>
          <p:cNvSpPr>
            <a:spLocks noChangeShapeType="1"/>
          </p:cNvSpPr>
          <p:nvPr/>
        </p:nvSpPr>
        <p:spPr bwMode="auto">
          <a:xfrm>
            <a:off x="1590675" y="45021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60" name="Line 36"/>
          <p:cNvSpPr>
            <a:spLocks noChangeShapeType="1"/>
          </p:cNvSpPr>
          <p:nvPr/>
        </p:nvSpPr>
        <p:spPr bwMode="auto">
          <a:xfrm>
            <a:off x="1600200" y="6096000"/>
            <a:ext cx="516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61" name="Freeform 37"/>
          <p:cNvSpPr>
            <a:spLocks/>
          </p:cNvSpPr>
          <p:nvPr/>
        </p:nvSpPr>
        <p:spPr bwMode="auto">
          <a:xfrm>
            <a:off x="1590675" y="4529138"/>
            <a:ext cx="5126038" cy="1492250"/>
          </a:xfrm>
          <a:custGeom>
            <a:avLst/>
            <a:gdLst>
              <a:gd name="T0" fmla="*/ 50 w 3229"/>
              <a:gd name="T1" fmla="*/ 819 h 940"/>
              <a:gd name="T2" fmla="*/ 112 w 3229"/>
              <a:gd name="T3" fmla="*/ 795 h 940"/>
              <a:gd name="T4" fmla="*/ 168 w 3229"/>
              <a:gd name="T5" fmla="*/ 708 h 940"/>
              <a:gd name="T6" fmla="*/ 230 w 3229"/>
              <a:gd name="T7" fmla="*/ 629 h 940"/>
              <a:gd name="T8" fmla="*/ 294 w 3229"/>
              <a:gd name="T9" fmla="*/ 575 h 940"/>
              <a:gd name="T10" fmla="*/ 364 w 3229"/>
              <a:gd name="T11" fmla="*/ 559 h 940"/>
              <a:gd name="T12" fmla="*/ 420 w 3229"/>
              <a:gd name="T13" fmla="*/ 606 h 940"/>
              <a:gd name="T14" fmla="*/ 466 w 3229"/>
              <a:gd name="T15" fmla="*/ 685 h 940"/>
              <a:gd name="T16" fmla="*/ 522 w 3229"/>
              <a:gd name="T17" fmla="*/ 755 h 940"/>
              <a:gd name="T18" fmla="*/ 592 w 3229"/>
              <a:gd name="T19" fmla="*/ 780 h 940"/>
              <a:gd name="T20" fmla="*/ 663 w 3229"/>
              <a:gd name="T21" fmla="*/ 741 h 940"/>
              <a:gd name="T22" fmla="*/ 702 w 3229"/>
              <a:gd name="T23" fmla="*/ 677 h 940"/>
              <a:gd name="T24" fmla="*/ 758 w 3229"/>
              <a:gd name="T25" fmla="*/ 614 h 940"/>
              <a:gd name="T26" fmla="*/ 805 w 3229"/>
              <a:gd name="T27" fmla="*/ 511 h 940"/>
              <a:gd name="T28" fmla="*/ 845 w 3229"/>
              <a:gd name="T29" fmla="*/ 409 h 940"/>
              <a:gd name="T30" fmla="*/ 868 w 3229"/>
              <a:gd name="T31" fmla="*/ 331 h 940"/>
              <a:gd name="T32" fmla="*/ 907 w 3229"/>
              <a:gd name="T33" fmla="*/ 244 h 940"/>
              <a:gd name="T34" fmla="*/ 946 w 3229"/>
              <a:gd name="T35" fmla="*/ 165 h 940"/>
              <a:gd name="T36" fmla="*/ 1002 w 3229"/>
              <a:gd name="T37" fmla="*/ 72 h 940"/>
              <a:gd name="T38" fmla="*/ 1073 w 3229"/>
              <a:gd name="T39" fmla="*/ 8 h 940"/>
              <a:gd name="T40" fmla="*/ 1151 w 3229"/>
              <a:gd name="T41" fmla="*/ 0 h 940"/>
              <a:gd name="T42" fmla="*/ 1230 w 3229"/>
              <a:gd name="T43" fmla="*/ 24 h 940"/>
              <a:gd name="T44" fmla="*/ 1300 w 3229"/>
              <a:gd name="T45" fmla="*/ 103 h 940"/>
              <a:gd name="T46" fmla="*/ 1332 w 3229"/>
              <a:gd name="T47" fmla="*/ 173 h 940"/>
              <a:gd name="T48" fmla="*/ 1364 w 3229"/>
              <a:gd name="T49" fmla="*/ 252 h 940"/>
              <a:gd name="T50" fmla="*/ 1404 w 3229"/>
              <a:gd name="T51" fmla="*/ 323 h 940"/>
              <a:gd name="T52" fmla="*/ 1482 w 3229"/>
              <a:gd name="T53" fmla="*/ 314 h 940"/>
              <a:gd name="T54" fmla="*/ 1553 w 3229"/>
              <a:gd name="T55" fmla="*/ 244 h 940"/>
              <a:gd name="T56" fmla="*/ 1623 w 3229"/>
              <a:gd name="T57" fmla="*/ 229 h 940"/>
              <a:gd name="T58" fmla="*/ 1686 w 3229"/>
              <a:gd name="T59" fmla="*/ 308 h 940"/>
              <a:gd name="T60" fmla="*/ 1718 w 3229"/>
              <a:gd name="T61" fmla="*/ 386 h 940"/>
              <a:gd name="T62" fmla="*/ 1741 w 3229"/>
              <a:gd name="T63" fmla="*/ 457 h 940"/>
              <a:gd name="T64" fmla="*/ 1781 w 3229"/>
              <a:gd name="T65" fmla="*/ 544 h 940"/>
              <a:gd name="T66" fmla="*/ 1820 w 3229"/>
              <a:gd name="T67" fmla="*/ 623 h 940"/>
              <a:gd name="T68" fmla="*/ 1882 w 3229"/>
              <a:gd name="T69" fmla="*/ 708 h 940"/>
              <a:gd name="T70" fmla="*/ 1946 w 3229"/>
              <a:gd name="T71" fmla="*/ 747 h 940"/>
              <a:gd name="T72" fmla="*/ 2017 w 3229"/>
              <a:gd name="T73" fmla="*/ 693 h 940"/>
              <a:gd name="T74" fmla="*/ 2079 w 3229"/>
              <a:gd name="T75" fmla="*/ 614 h 940"/>
              <a:gd name="T76" fmla="*/ 2112 w 3229"/>
              <a:gd name="T77" fmla="*/ 559 h 940"/>
              <a:gd name="T78" fmla="*/ 2143 w 3229"/>
              <a:gd name="T79" fmla="*/ 465 h 940"/>
              <a:gd name="T80" fmla="*/ 2174 w 3229"/>
              <a:gd name="T81" fmla="*/ 370 h 940"/>
              <a:gd name="T82" fmla="*/ 2214 w 3229"/>
              <a:gd name="T83" fmla="*/ 283 h 940"/>
              <a:gd name="T84" fmla="*/ 2269 w 3229"/>
              <a:gd name="T85" fmla="*/ 221 h 940"/>
              <a:gd name="T86" fmla="*/ 2354 w 3229"/>
              <a:gd name="T87" fmla="*/ 244 h 940"/>
              <a:gd name="T88" fmla="*/ 2427 w 3229"/>
              <a:gd name="T89" fmla="*/ 308 h 940"/>
              <a:gd name="T90" fmla="*/ 2489 w 3229"/>
              <a:gd name="T91" fmla="*/ 370 h 940"/>
              <a:gd name="T92" fmla="*/ 2568 w 3229"/>
              <a:gd name="T93" fmla="*/ 480 h 940"/>
              <a:gd name="T94" fmla="*/ 2607 w 3229"/>
              <a:gd name="T95" fmla="*/ 559 h 940"/>
              <a:gd name="T96" fmla="*/ 2646 w 3229"/>
              <a:gd name="T97" fmla="*/ 645 h 940"/>
              <a:gd name="T98" fmla="*/ 2702 w 3229"/>
              <a:gd name="T99" fmla="*/ 724 h 940"/>
              <a:gd name="T100" fmla="*/ 2756 w 3229"/>
              <a:gd name="T101" fmla="*/ 755 h 940"/>
              <a:gd name="T102" fmla="*/ 2795 w 3229"/>
              <a:gd name="T103" fmla="*/ 685 h 940"/>
              <a:gd name="T104" fmla="*/ 2859 w 3229"/>
              <a:gd name="T105" fmla="*/ 637 h 940"/>
              <a:gd name="T106" fmla="*/ 2945 w 3229"/>
              <a:gd name="T107" fmla="*/ 662 h 940"/>
              <a:gd name="T108" fmla="*/ 3009 w 3229"/>
              <a:gd name="T109" fmla="*/ 747 h 940"/>
              <a:gd name="T110" fmla="*/ 3071 w 3229"/>
              <a:gd name="T111" fmla="*/ 819 h 940"/>
              <a:gd name="T112" fmla="*/ 3141 w 3229"/>
              <a:gd name="T113" fmla="*/ 898 h 940"/>
              <a:gd name="T114" fmla="*/ 3205 w 3229"/>
              <a:gd name="T115" fmla="*/ 929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62" name="Oval 38"/>
          <p:cNvSpPr>
            <a:spLocks noChangeArrowheads="1"/>
          </p:cNvSpPr>
          <p:nvPr/>
        </p:nvSpPr>
        <p:spPr bwMode="auto">
          <a:xfrm>
            <a:off x="2855913" y="5240338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63" name="Oval 39"/>
          <p:cNvSpPr>
            <a:spLocks noChangeArrowheads="1"/>
          </p:cNvSpPr>
          <p:nvPr/>
        </p:nvSpPr>
        <p:spPr bwMode="auto">
          <a:xfrm>
            <a:off x="1819275" y="564515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64" name="Oval 40"/>
          <p:cNvSpPr>
            <a:spLocks noChangeArrowheads="1"/>
          </p:cNvSpPr>
          <p:nvPr/>
        </p:nvSpPr>
        <p:spPr bwMode="auto">
          <a:xfrm>
            <a:off x="4419600" y="541655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65" name="Oval 41"/>
          <p:cNvSpPr>
            <a:spLocks noChangeArrowheads="1"/>
          </p:cNvSpPr>
          <p:nvPr/>
        </p:nvSpPr>
        <p:spPr bwMode="auto">
          <a:xfrm>
            <a:off x="4841875" y="5465763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68" name="Oval 44"/>
          <p:cNvSpPr>
            <a:spLocks noChangeArrowheads="1"/>
          </p:cNvSpPr>
          <p:nvPr/>
        </p:nvSpPr>
        <p:spPr bwMode="auto">
          <a:xfrm>
            <a:off x="2908300" y="50482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69" name="Oval 45"/>
          <p:cNvSpPr>
            <a:spLocks noChangeArrowheads="1"/>
          </p:cNvSpPr>
          <p:nvPr/>
        </p:nvSpPr>
        <p:spPr bwMode="auto">
          <a:xfrm>
            <a:off x="2755900" y="55054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70" name="Oval 46"/>
          <p:cNvSpPr>
            <a:spLocks noChangeArrowheads="1"/>
          </p:cNvSpPr>
          <p:nvPr/>
        </p:nvSpPr>
        <p:spPr bwMode="auto">
          <a:xfrm>
            <a:off x="2819400" y="53403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71" name="Oval 47"/>
          <p:cNvSpPr>
            <a:spLocks noChangeArrowheads="1"/>
          </p:cNvSpPr>
          <p:nvPr/>
        </p:nvSpPr>
        <p:spPr bwMode="auto">
          <a:xfrm>
            <a:off x="4343400" y="52006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72" name="Oval 48"/>
          <p:cNvSpPr>
            <a:spLocks noChangeArrowheads="1"/>
          </p:cNvSpPr>
          <p:nvPr/>
        </p:nvSpPr>
        <p:spPr bwMode="auto">
          <a:xfrm>
            <a:off x="4495800" y="55689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73" name="Oval 49"/>
          <p:cNvSpPr>
            <a:spLocks noChangeArrowheads="1"/>
          </p:cNvSpPr>
          <p:nvPr/>
        </p:nvSpPr>
        <p:spPr bwMode="auto">
          <a:xfrm>
            <a:off x="4953000" y="52641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74" name="Oval 50"/>
          <p:cNvSpPr>
            <a:spLocks noChangeArrowheads="1"/>
          </p:cNvSpPr>
          <p:nvPr/>
        </p:nvSpPr>
        <p:spPr bwMode="auto">
          <a:xfrm>
            <a:off x="4800600" y="55689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2924484" y="501650"/>
            <a:ext cx="5998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prstClr val="black"/>
                </a:solidFill>
                <a:cs typeface="B Jadid" pitchFamily="2" charset="-78"/>
              </a:rPr>
              <a:t>جستجوی الگوریتم زنبور در فضای مسئله :</a:t>
            </a:r>
            <a:endParaRPr lang="en-US" sz="2800" dirty="0">
              <a:solidFill>
                <a:prstClr val="black"/>
              </a:solidFill>
              <a:cs typeface="B Jadid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1" y="6172200"/>
            <a:ext cx="723900" cy="473075"/>
          </a:xfrm>
        </p:spPr>
        <p:txBody>
          <a:bodyPr/>
          <a:lstStyle/>
          <a:p>
            <a:pPr>
              <a:defRPr/>
            </a:pPr>
            <a:fld id="{D3892DCE-F3E4-4765-876D-D89409C817B8}" type="slidenum">
              <a:rPr lang="fa-IR" sz="4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28</a:t>
            </a:fld>
            <a:endParaRPr lang="fa-I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524000" y="963613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1533525" y="2557463"/>
            <a:ext cx="516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4" name="Freeform 6"/>
          <p:cNvSpPr>
            <a:spLocks/>
          </p:cNvSpPr>
          <p:nvPr/>
        </p:nvSpPr>
        <p:spPr bwMode="auto">
          <a:xfrm>
            <a:off x="1524000" y="990600"/>
            <a:ext cx="5126038" cy="1492250"/>
          </a:xfrm>
          <a:custGeom>
            <a:avLst/>
            <a:gdLst>
              <a:gd name="T0" fmla="*/ 50 w 3229"/>
              <a:gd name="T1" fmla="*/ 819 h 940"/>
              <a:gd name="T2" fmla="*/ 112 w 3229"/>
              <a:gd name="T3" fmla="*/ 795 h 940"/>
              <a:gd name="T4" fmla="*/ 168 w 3229"/>
              <a:gd name="T5" fmla="*/ 708 h 940"/>
              <a:gd name="T6" fmla="*/ 230 w 3229"/>
              <a:gd name="T7" fmla="*/ 629 h 940"/>
              <a:gd name="T8" fmla="*/ 294 w 3229"/>
              <a:gd name="T9" fmla="*/ 575 h 940"/>
              <a:gd name="T10" fmla="*/ 364 w 3229"/>
              <a:gd name="T11" fmla="*/ 559 h 940"/>
              <a:gd name="T12" fmla="*/ 420 w 3229"/>
              <a:gd name="T13" fmla="*/ 606 h 940"/>
              <a:gd name="T14" fmla="*/ 466 w 3229"/>
              <a:gd name="T15" fmla="*/ 685 h 940"/>
              <a:gd name="T16" fmla="*/ 522 w 3229"/>
              <a:gd name="T17" fmla="*/ 755 h 940"/>
              <a:gd name="T18" fmla="*/ 592 w 3229"/>
              <a:gd name="T19" fmla="*/ 780 h 940"/>
              <a:gd name="T20" fmla="*/ 663 w 3229"/>
              <a:gd name="T21" fmla="*/ 741 h 940"/>
              <a:gd name="T22" fmla="*/ 702 w 3229"/>
              <a:gd name="T23" fmla="*/ 677 h 940"/>
              <a:gd name="T24" fmla="*/ 758 w 3229"/>
              <a:gd name="T25" fmla="*/ 614 h 940"/>
              <a:gd name="T26" fmla="*/ 805 w 3229"/>
              <a:gd name="T27" fmla="*/ 511 h 940"/>
              <a:gd name="T28" fmla="*/ 845 w 3229"/>
              <a:gd name="T29" fmla="*/ 409 h 940"/>
              <a:gd name="T30" fmla="*/ 868 w 3229"/>
              <a:gd name="T31" fmla="*/ 331 h 940"/>
              <a:gd name="T32" fmla="*/ 907 w 3229"/>
              <a:gd name="T33" fmla="*/ 244 h 940"/>
              <a:gd name="T34" fmla="*/ 946 w 3229"/>
              <a:gd name="T35" fmla="*/ 165 h 940"/>
              <a:gd name="T36" fmla="*/ 1002 w 3229"/>
              <a:gd name="T37" fmla="*/ 72 h 940"/>
              <a:gd name="T38" fmla="*/ 1073 w 3229"/>
              <a:gd name="T39" fmla="*/ 8 h 940"/>
              <a:gd name="T40" fmla="*/ 1151 w 3229"/>
              <a:gd name="T41" fmla="*/ 0 h 940"/>
              <a:gd name="T42" fmla="*/ 1230 w 3229"/>
              <a:gd name="T43" fmla="*/ 24 h 940"/>
              <a:gd name="T44" fmla="*/ 1300 w 3229"/>
              <a:gd name="T45" fmla="*/ 103 h 940"/>
              <a:gd name="T46" fmla="*/ 1332 w 3229"/>
              <a:gd name="T47" fmla="*/ 173 h 940"/>
              <a:gd name="T48" fmla="*/ 1364 w 3229"/>
              <a:gd name="T49" fmla="*/ 252 h 940"/>
              <a:gd name="T50" fmla="*/ 1404 w 3229"/>
              <a:gd name="T51" fmla="*/ 323 h 940"/>
              <a:gd name="T52" fmla="*/ 1482 w 3229"/>
              <a:gd name="T53" fmla="*/ 314 h 940"/>
              <a:gd name="T54" fmla="*/ 1553 w 3229"/>
              <a:gd name="T55" fmla="*/ 244 h 940"/>
              <a:gd name="T56" fmla="*/ 1623 w 3229"/>
              <a:gd name="T57" fmla="*/ 229 h 940"/>
              <a:gd name="T58" fmla="*/ 1686 w 3229"/>
              <a:gd name="T59" fmla="*/ 308 h 940"/>
              <a:gd name="T60" fmla="*/ 1718 w 3229"/>
              <a:gd name="T61" fmla="*/ 386 h 940"/>
              <a:gd name="T62" fmla="*/ 1741 w 3229"/>
              <a:gd name="T63" fmla="*/ 457 h 940"/>
              <a:gd name="T64" fmla="*/ 1781 w 3229"/>
              <a:gd name="T65" fmla="*/ 544 h 940"/>
              <a:gd name="T66" fmla="*/ 1820 w 3229"/>
              <a:gd name="T67" fmla="*/ 623 h 940"/>
              <a:gd name="T68" fmla="*/ 1882 w 3229"/>
              <a:gd name="T69" fmla="*/ 708 h 940"/>
              <a:gd name="T70" fmla="*/ 1946 w 3229"/>
              <a:gd name="T71" fmla="*/ 747 h 940"/>
              <a:gd name="T72" fmla="*/ 2017 w 3229"/>
              <a:gd name="T73" fmla="*/ 693 h 940"/>
              <a:gd name="T74" fmla="*/ 2079 w 3229"/>
              <a:gd name="T75" fmla="*/ 614 h 940"/>
              <a:gd name="T76" fmla="*/ 2112 w 3229"/>
              <a:gd name="T77" fmla="*/ 559 h 940"/>
              <a:gd name="T78" fmla="*/ 2143 w 3229"/>
              <a:gd name="T79" fmla="*/ 465 h 940"/>
              <a:gd name="T80" fmla="*/ 2174 w 3229"/>
              <a:gd name="T81" fmla="*/ 370 h 940"/>
              <a:gd name="T82" fmla="*/ 2214 w 3229"/>
              <a:gd name="T83" fmla="*/ 283 h 940"/>
              <a:gd name="T84" fmla="*/ 2269 w 3229"/>
              <a:gd name="T85" fmla="*/ 221 h 940"/>
              <a:gd name="T86" fmla="*/ 2354 w 3229"/>
              <a:gd name="T87" fmla="*/ 244 h 940"/>
              <a:gd name="T88" fmla="*/ 2427 w 3229"/>
              <a:gd name="T89" fmla="*/ 308 h 940"/>
              <a:gd name="T90" fmla="*/ 2489 w 3229"/>
              <a:gd name="T91" fmla="*/ 370 h 940"/>
              <a:gd name="T92" fmla="*/ 2568 w 3229"/>
              <a:gd name="T93" fmla="*/ 480 h 940"/>
              <a:gd name="T94" fmla="*/ 2607 w 3229"/>
              <a:gd name="T95" fmla="*/ 559 h 940"/>
              <a:gd name="T96" fmla="*/ 2646 w 3229"/>
              <a:gd name="T97" fmla="*/ 645 h 940"/>
              <a:gd name="T98" fmla="*/ 2702 w 3229"/>
              <a:gd name="T99" fmla="*/ 724 h 940"/>
              <a:gd name="T100" fmla="*/ 2756 w 3229"/>
              <a:gd name="T101" fmla="*/ 755 h 940"/>
              <a:gd name="T102" fmla="*/ 2795 w 3229"/>
              <a:gd name="T103" fmla="*/ 685 h 940"/>
              <a:gd name="T104" fmla="*/ 2859 w 3229"/>
              <a:gd name="T105" fmla="*/ 637 h 940"/>
              <a:gd name="T106" fmla="*/ 2945 w 3229"/>
              <a:gd name="T107" fmla="*/ 662 h 940"/>
              <a:gd name="T108" fmla="*/ 3009 w 3229"/>
              <a:gd name="T109" fmla="*/ 747 h 940"/>
              <a:gd name="T110" fmla="*/ 3071 w 3229"/>
              <a:gd name="T111" fmla="*/ 819 h 940"/>
              <a:gd name="T112" fmla="*/ 3141 w 3229"/>
              <a:gd name="T113" fmla="*/ 898 h 940"/>
              <a:gd name="T114" fmla="*/ 3205 w 3229"/>
              <a:gd name="T115" fmla="*/ 929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5486400" y="16002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2841625" y="1509713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auto">
          <a:xfrm>
            <a:off x="4267200" y="16891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64" name="Oval 16"/>
          <p:cNvSpPr>
            <a:spLocks noChangeArrowheads="1"/>
          </p:cNvSpPr>
          <p:nvPr/>
        </p:nvSpPr>
        <p:spPr bwMode="auto">
          <a:xfrm>
            <a:off x="4886325" y="17653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66" name="Oval 18"/>
          <p:cNvSpPr>
            <a:spLocks noChangeArrowheads="1"/>
          </p:cNvSpPr>
          <p:nvPr/>
        </p:nvSpPr>
        <p:spPr bwMode="auto">
          <a:xfrm>
            <a:off x="2895600" y="38100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1514475" y="34353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>
            <a:off x="1524000" y="5029200"/>
            <a:ext cx="516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69" name="Freeform 21"/>
          <p:cNvSpPr>
            <a:spLocks/>
          </p:cNvSpPr>
          <p:nvPr/>
        </p:nvSpPr>
        <p:spPr bwMode="auto">
          <a:xfrm>
            <a:off x="1514475" y="3462338"/>
            <a:ext cx="5126038" cy="1492250"/>
          </a:xfrm>
          <a:custGeom>
            <a:avLst/>
            <a:gdLst>
              <a:gd name="T0" fmla="*/ 50 w 3229"/>
              <a:gd name="T1" fmla="*/ 819 h 940"/>
              <a:gd name="T2" fmla="*/ 112 w 3229"/>
              <a:gd name="T3" fmla="*/ 795 h 940"/>
              <a:gd name="T4" fmla="*/ 168 w 3229"/>
              <a:gd name="T5" fmla="*/ 708 h 940"/>
              <a:gd name="T6" fmla="*/ 230 w 3229"/>
              <a:gd name="T7" fmla="*/ 629 h 940"/>
              <a:gd name="T8" fmla="*/ 294 w 3229"/>
              <a:gd name="T9" fmla="*/ 575 h 940"/>
              <a:gd name="T10" fmla="*/ 364 w 3229"/>
              <a:gd name="T11" fmla="*/ 559 h 940"/>
              <a:gd name="T12" fmla="*/ 420 w 3229"/>
              <a:gd name="T13" fmla="*/ 606 h 940"/>
              <a:gd name="T14" fmla="*/ 466 w 3229"/>
              <a:gd name="T15" fmla="*/ 685 h 940"/>
              <a:gd name="T16" fmla="*/ 522 w 3229"/>
              <a:gd name="T17" fmla="*/ 755 h 940"/>
              <a:gd name="T18" fmla="*/ 592 w 3229"/>
              <a:gd name="T19" fmla="*/ 780 h 940"/>
              <a:gd name="T20" fmla="*/ 663 w 3229"/>
              <a:gd name="T21" fmla="*/ 741 h 940"/>
              <a:gd name="T22" fmla="*/ 702 w 3229"/>
              <a:gd name="T23" fmla="*/ 677 h 940"/>
              <a:gd name="T24" fmla="*/ 758 w 3229"/>
              <a:gd name="T25" fmla="*/ 614 h 940"/>
              <a:gd name="T26" fmla="*/ 805 w 3229"/>
              <a:gd name="T27" fmla="*/ 511 h 940"/>
              <a:gd name="T28" fmla="*/ 845 w 3229"/>
              <a:gd name="T29" fmla="*/ 409 h 940"/>
              <a:gd name="T30" fmla="*/ 868 w 3229"/>
              <a:gd name="T31" fmla="*/ 331 h 940"/>
              <a:gd name="T32" fmla="*/ 907 w 3229"/>
              <a:gd name="T33" fmla="*/ 244 h 940"/>
              <a:gd name="T34" fmla="*/ 946 w 3229"/>
              <a:gd name="T35" fmla="*/ 165 h 940"/>
              <a:gd name="T36" fmla="*/ 1002 w 3229"/>
              <a:gd name="T37" fmla="*/ 72 h 940"/>
              <a:gd name="T38" fmla="*/ 1073 w 3229"/>
              <a:gd name="T39" fmla="*/ 8 h 940"/>
              <a:gd name="T40" fmla="*/ 1151 w 3229"/>
              <a:gd name="T41" fmla="*/ 0 h 940"/>
              <a:gd name="T42" fmla="*/ 1230 w 3229"/>
              <a:gd name="T43" fmla="*/ 24 h 940"/>
              <a:gd name="T44" fmla="*/ 1300 w 3229"/>
              <a:gd name="T45" fmla="*/ 103 h 940"/>
              <a:gd name="T46" fmla="*/ 1332 w 3229"/>
              <a:gd name="T47" fmla="*/ 173 h 940"/>
              <a:gd name="T48" fmla="*/ 1364 w 3229"/>
              <a:gd name="T49" fmla="*/ 252 h 940"/>
              <a:gd name="T50" fmla="*/ 1404 w 3229"/>
              <a:gd name="T51" fmla="*/ 323 h 940"/>
              <a:gd name="T52" fmla="*/ 1482 w 3229"/>
              <a:gd name="T53" fmla="*/ 314 h 940"/>
              <a:gd name="T54" fmla="*/ 1553 w 3229"/>
              <a:gd name="T55" fmla="*/ 244 h 940"/>
              <a:gd name="T56" fmla="*/ 1623 w 3229"/>
              <a:gd name="T57" fmla="*/ 229 h 940"/>
              <a:gd name="T58" fmla="*/ 1686 w 3229"/>
              <a:gd name="T59" fmla="*/ 308 h 940"/>
              <a:gd name="T60" fmla="*/ 1718 w 3229"/>
              <a:gd name="T61" fmla="*/ 386 h 940"/>
              <a:gd name="T62" fmla="*/ 1741 w 3229"/>
              <a:gd name="T63" fmla="*/ 457 h 940"/>
              <a:gd name="T64" fmla="*/ 1781 w 3229"/>
              <a:gd name="T65" fmla="*/ 544 h 940"/>
              <a:gd name="T66" fmla="*/ 1820 w 3229"/>
              <a:gd name="T67" fmla="*/ 623 h 940"/>
              <a:gd name="T68" fmla="*/ 1882 w 3229"/>
              <a:gd name="T69" fmla="*/ 708 h 940"/>
              <a:gd name="T70" fmla="*/ 1946 w 3229"/>
              <a:gd name="T71" fmla="*/ 747 h 940"/>
              <a:gd name="T72" fmla="*/ 2017 w 3229"/>
              <a:gd name="T73" fmla="*/ 693 h 940"/>
              <a:gd name="T74" fmla="*/ 2079 w 3229"/>
              <a:gd name="T75" fmla="*/ 614 h 940"/>
              <a:gd name="T76" fmla="*/ 2112 w 3229"/>
              <a:gd name="T77" fmla="*/ 559 h 940"/>
              <a:gd name="T78" fmla="*/ 2143 w 3229"/>
              <a:gd name="T79" fmla="*/ 465 h 940"/>
              <a:gd name="T80" fmla="*/ 2174 w 3229"/>
              <a:gd name="T81" fmla="*/ 370 h 940"/>
              <a:gd name="T82" fmla="*/ 2214 w 3229"/>
              <a:gd name="T83" fmla="*/ 283 h 940"/>
              <a:gd name="T84" fmla="*/ 2269 w 3229"/>
              <a:gd name="T85" fmla="*/ 221 h 940"/>
              <a:gd name="T86" fmla="*/ 2354 w 3229"/>
              <a:gd name="T87" fmla="*/ 244 h 940"/>
              <a:gd name="T88" fmla="*/ 2427 w 3229"/>
              <a:gd name="T89" fmla="*/ 308 h 940"/>
              <a:gd name="T90" fmla="*/ 2489 w 3229"/>
              <a:gd name="T91" fmla="*/ 370 h 940"/>
              <a:gd name="T92" fmla="*/ 2568 w 3229"/>
              <a:gd name="T93" fmla="*/ 480 h 940"/>
              <a:gd name="T94" fmla="*/ 2607 w 3229"/>
              <a:gd name="T95" fmla="*/ 559 h 940"/>
              <a:gd name="T96" fmla="*/ 2646 w 3229"/>
              <a:gd name="T97" fmla="*/ 645 h 940"/>
              <a:gd name="T98" fmla="*/ 2702 w 3229"/>
              <a:gd name="T99" fmla="*/ 724 h 940"/>
              <a:gd name="T100" fmla="*/ 2756 w 3229"/>
              <a:gd name="T101" fmla="*/ 755 h 940"/>
              <a:gd name="T102" fmla="*/ 2795 w 3229"/>
              <a:gd name="T103" fmla="*/ 685 h 940"/>
              <a:gd name="T104" fmla="*/ 2859 w 3229"/>
              <a:gd name="T105" fmla="*/ 637 h 940"/>
              <a:gd name="T106" fmla="*/ 2945 w 3229"/>
              <a:gd name="T107" fmla="*/ 662 h 940"/>
              <a:gd name="T108" fmla="*/ 3009 w 3229"/>
              <a:gd name="T109" fmla="*/ 747 h 940"/>
              <a:gd name="T110" fmla="*/ 3071 w 3229"/>
              <a:gd name="T111" fmla="*/ 819 h 940"/>
              <a:gd name="T112" fmla="*/ 3141 w 3229"/>
              <a:gd name="T113" fmla="*/ 898 h 940"/>
              <a:gd name="T114" fmla="*/ 3205 w 3229"/>
              <a:gd name="T115" fmla="*/ 929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5476875" y="4071938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auto">
          <a:xfrm>
            <a:off x="2832100" y="398145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auto">
          <a:xfrm>
            <a:off x="4257675" y="4160838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3" name="Oval 25"/>
          <p:cNvSpPr>
            <a:spLocks noChangeArrowheads="1"/>
          </p:cNvSpPr>
          <p:nvPr/>
        </p:nvSpPr>
        <p:spPr bwMode="auto">
          <a:xfrm>
            <a:off x="4876800" y="4237038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auto">
          <a:xfrm>
            <a:off x="2971800" y="36576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5" name="Oval 27"/>
          <p:cNvSpPr>
            <a:spLocks noChangeArrowheads="1"/>
          </p:cNvSpPr>
          <p:nvPr/>
        </p:nvSpPr>
        <p:spPr bwMode="auto">
          <a:xfrm>
            <a:off x="2819400" y="41148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6" name="Oval 28"/>
          <p:cNvSpPr>
            <a:spLocks noChangeArrowheads="1"/>
          </p:cNvSpPr>
          <p:nvPr/>
        </p:nvSpPr>
        <p:spPr bwMode="auto">
          <a:xfrm>
            <a:off x="4191000" y="40386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4343400" y="43434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5334000" y="38862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79" name="Oval 31"/>
          <p:cNvSpPr>
            <a:spLocks noChangeArrowheads="1"/>
          </p:cNvSpPr>
          <p:nvPr/>
        </p:nvSpPr>
        <p:spPr bwMode="auto">
          <a:xfrm>
            <a:off x="5562600" y="41910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1" y="6248400"/>
            <a:ext cx="685799" cy="365125"/>
          </a:xfrm>
        </p:spPr>
        <p:txBody>
          <a:bodyPr/>
          <a:lstStyle/>
          <a:p>
            <a:pPr>
              <a:defRPr/>
            </a:pPr>
            <a:fld id="{D3892DCE-F3E4-4765-876D-D89409C817B8}" type="slidenum">
              <a:rPr lang="fa-IR" sz="4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29</a:t>
            </a:fld>
            <a:endParaRPr lang="fa-I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381000"/>
            <a:ext cx="4152900" cy="121920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تاریخچه</a:t>
            </a:r>
            <a:r>
              <a:rPr lang="fa-IR" dirty="0" smtClean="0">
                <a:solidFill>
                  <a:schemeClr val="tx1"/>
                </a:solidFill>
              </a:rPr>
              <a:t> 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z="4000" smtClean="0"/>
              <a:pPr/>
              <a:t>3</a:t>
            </a:fld>
            <a:endParaRPr lang="fa-I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905000" cy="2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749" y="266468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latin typeface="Cooper Black" pitchFamily="18" charset="0"/>
              </a:rPr>
              <a:t>Dervis</a:t>
            </a:r>
            <a:r>
              <a:rPr lang="en-US" sz="2400" dirty="0" smtClean="0">
                <a:latin typeface="Cooper Black" pitchFamily="18" charset="0"/>
              </a:rPr>
              <a:t> </a:t>
            </a:r>
            <a:r>
              <a:rPr lang="en-US" sz="2400" dirty="0" err="1" smtClean="0">
                <a:latin typeface="Cooper Black" pitchFamily="18" charset="0"/>
              </a:rPr>
              <a:t>karaboga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406676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A" sz="2800" dirty="0">
                <a:cs typeface="B Narm" pitchFamily="2" charset="-78"/>
              </a:rPr>
              <a:t>الگوریتم </a:t>
            </a:r>
            <a:r>
              <a:rPr lang="ar-SA" sz="2800" dirty="0" smtClean="0">
                <a:cs typeface="B Narm" pitchFamily="2" charset="-78"/>
              </a:rPr>
              <a:t>زنبور</a:t>
            </a:r>
            <a:r>
              <a:rPr lang="fa-IR" sz="2800" dirty="0" smtClean="0">
                <a:cs typeface="B Narm" pitchFamily="2" charset="-78"/>
              </a:rPr>
              <a:t> </a:t>
            </a:r>
            <a:r>
              <a:rPr lang="ar-SA" sz="2800" dirty="0" smtClean="0">
                <a:cs typeface="B Narm" pitchFamily="2" charset="-78"/>
              </a:rPr>
              <a:t>اولین  </a:t>
            </a:r>
            <a:r>
              <a:rPr lang="ar-SA" sz="2800" dirty="0">
                <a:cs typeface="B Narm" pitchFamily="2" charset="-78"/>
              </a:rPr>
              <a:t>بار  در سال 2005 توسعه  یافت ؛ این الگوریتم شبیه سازی  رفتار  جستجوی  غذای  گروه های زنبور عسل  است. در  </a:t>
            </a:r>
            <a:r>
              <a:rPr lang="ar-SA" sz="2800" dirty="0" smtClean="0">
                <a:cs typeface="B Narm" pitchFamily="2" charset="-78"/>
              </a:rPr>
              <a:t>این  </a:t>
            </a:r>
            <a:r>
              <a:rPr lang="ar-SA" sz="2800" dirty="0">
                <a:cs typeface="B Narm" pitchFamily="2" charset="-78"/>
              </a:rPr>
              <a:t>الگوریتم، </a:t>
            </a:r>
            <a:r>
              <a:rPr lang="ar-SA" sz="2800" dirty="0" smtClean="0">
                <a:cs typeface="B Narm" pitchFamily="2" charset="-78"/>
              </a:rPr>
              <a:t>الگوریتم نوعی </a:t>
            </a:r>
            <a:r>
              <a:rPr lang="ar-SA" sz="2800" dirty="0">
                <a:cs typeface="B Narm" pitchFamily="2" charset="-78"/>
              </a:rPr>
              <a:t>از جستجوی  محلی انجام  می دهد که با جستجوی  </a:t>
            </a:r>
            <a:r>
              <a:rPr lang="fa-IR" sz="2800" dirty="0" smtClean="0">
                <a:cs typeface="B Narm" pitchFamily="2" charset="-78"/>
              </a:rPr>
              <a:t>تصادفی</a:t>
            </a:r>
            <a:r>
              <a:rPr lang="en-US" sz="2800" dirty="0" smtClean="0">
                <a:cs typeface="B Narm" pitchFamily="2" charset="-78"/>
              </a:rPr>
              <a:t> </a:t>
            </a:r>
            <a:r>
              <a:rPr lang="ar-SA" sz="2800" dirty="0">
                <a:cs typeface="B Narm" pitchFamily="2" charset="-78"/>
              </a:rPr>
              <a:t>ترکیب  </a:t>
            </a:r>
            <a:r>
              <a:rPr lang="ar-SA" sz="2800" dirty="0" smtClean="0">
                <a:cs typeface="B Narm" pitchFamily="2" charset="-78"/>
              </a:rPr>
              <a:t>شده</a:t>
            </a:r>
            <a:r>
              <a:rPr lang="en-US" sz="2800" dirty="0" smtClean="0">
                <a:cs typeface="B Narm" pitchFamily="2" charset="-78"/>
              </a:rPr>
              <a:t>  </a:t>
            </a:r>
            <a:r>
              <a:rPr lang="fa-IR" sz="2800" dirty="0" smtClean="0">
                <a:cs typeface="B Narm" pitchFamily="2" charset="-78"/>
              </a:rPr>
              <a:t>است</a:t>
            </a:r>
            <a:endParaRPr lang="en-US" sz="2800" dirty="0">
              <a:cs typeface="B Narm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3124200" y="35052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1514475" y="34353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1524000" y="5029200"/>
            <a:ext cx="516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84" name="Freeform 12"/>
          <p:cNvSpPr>
            <a:spLocks/>
          </p:cNvSpPr>
          <p:nvPr/>
        </p:nvSpPr>
        <p:spPr bwMode="auto">
          <a:xfrm>
            <a:off x="1514475" y="3462338"/>
            <a:ext cx="5126038" cy="1492250"/>
          </a:xfrm>
          <a:custGeom>
            <a:avLst/>
            <a:gdLst>
              <a:gd name="T0" fmla="*/ 50 w 3229"/>
              <a:gd name="T1" fmla="*/ 819 h 940"/>
              <a:gd name="T2" fmla="*/ 112 w 3229"/>
              <a:gd name="T3" fmla="*/ 795 h 940"/>
              <a:gd name="T4" fmla="*/ 168 w 3229"/>
              <a:gd name="T5" fmla="*/ 708 h 940"/>
              <a:gd name="T6" fmla="*/ 230 w 3229"/>
              <a:gd name="T7" fmla="*/ 629 h 940"/>
              <a:gd name="T8" fmla="*/ 294 w 3229"/>
              <a:gd name="T9" fmla="*/ 575 h 940"/>
              <a:gd name="T10" fmla="*/ 364 w 3229"/>
              <a:gd name="T11" fmla="*/ 559 h 940"/>
              <a:gd name="T12" fmla="*/ 420 w 3229"/>
              <a:gd name="T13" fmla="*/ 606 h 940"/>
              <a:gd name="T14" fmla="*/ 466 w 3229"/>
              <a:gd name="T15" fmla="*/ 685 h 940"/>
              <a:gd name="T16" fmla="*/ 522 w 3229"/>
              <a:gd name="T17" fmla="*/ 755 h 940"/>
              <a:gd name="T18" fmla="*/ 592 w 3229"/>
              <a:gd name="T19" fmla="*/ 780 h 940"/>
              <a:gd name="T20" fmla="*/ 663 w 3229"/>
              <a:gd name="T21" fmla="*/ 741 h 940"/>
              <a:gd name="T22" fmla="*/ 702 w 3229"/>
              <a:gd name="T23" fmla="*/ 677 h 940"/>
              <a:gd name="T24" fmla="*/ 758 w 3229"/>
              <a:gd name="T25" fmla="*/ 614 h 940"/>
              <a:gd name="T26" fmla="*/ 805 w 3229"/>
              <a:gd name="T27" fmla="*/ 511 h 940"/>
              <a:gd name="T28" fmla="*/ 845 w 3229"/>
              <a:gd name="T29" fmla="*/ 409 h 940"/>
              <a:gd name="T30" fmla="*/ 868 w 3229"/>
              <a:gd name="T31" fmla="*/ 331 h 940"/>
              <a:gd name="T32" fmla="*/ 907 w 3229"/>
              <a:gd name="T33" fmla="*/ 244 h 940"/>
              <a:gd name="T34" fmla="*/ 946 w 3229"/>
              <a:gd name="T35" fmla="*/ 165 h 940"/>
              <a:gd name="T36" fmla="*/ 1002 w 3229"/>
              <a:gd name="T37" fmla="*/ 72 h 940"/>
              <a:gd name="T38" fmla="*/ 1073 w 3229"/>
              <a:gd name="T39" fmla="*/ 8 h 940"/>
              <a:gd name="T40" fmla="*/ 1151 w 3229"/>
              <a:gd name="T41" fmla="*/ 0 h 940"/>
              <a:gd name="T42" fmla="*/ 1230 w 3229"/>
              <a:gd name="T43" fmla="*/ 24 h 940"/>
              <a:gd name="T44" fmla="*/ 1300 w 3229"/>
              <a:gd name="T45" fmla="*/ 103 h 940"/>
              <a:gd name="T46" fmla="*/ 1332 w 3229"/>
              <a:gd name="T47" fmla="*/ 173 h 940"/>
              <a:gd name="T48" fmla="*/ 1364 w 3229"/>
              <a:gd name="T49" fmla="*/ 252 h 940"/>
              <a:gd name="T50" fmla="*/ 1404 w 3229"/>
              <a:gd name="T51" fmla="*/ 323 h 940"/>
              <a:gd name="T52" fmla="*/ 1482 w 3229"/>
              <a:gd name="T53" fmla="*/ 314 h 940"/>
              <a:gd name="T54" fmla="*/ 1553 w 3229"/>
              <a:gd name="T55" fmla="*/ 244 h 940"/>
              <a:gd name="T56" fmla="*/ 1623 w 3229"/>
              <a:gd name="T57" fmla="*/ 229 h 940"/>
              <a:gd name="T58" fmla="*/ 1686 w 3229"/>
              <a:gd name="T59" fmla="*/ 308 h 940"/>
              <a:gd name="T60" fmla="*/ 1718 w 3229"/>
              <a:gd name="T61" fmla="*/ 386 h 940"/>
              <a:gd name="T62" fmla="*/ 1741 w 3229"/>
              <a:gd name="T63" fmla="*/ 457 h 940"/>
              <a:gd name="T64" fmla="*/ 1781 w 3229"/>
              <a:gd name="T65" fmla="*/ 544 h 940"/>
              <a:gd name="T66" fmla="*/ 1820 w 3229"/>
              <a:gd name="T67" fmla="*/ 623 h 940"/>
              <a:gd name="T68" fmla="*/ 1882 w 3229"/>
              <a:gd name="T69" fmla="*/ 708 h 940"/>
              <a:gd name="T70" fmla="*/ 1946 w 3229"/>
              <a:gd name="T71" fmla="*/ 747 h 940"/>
              <a:gd name="T72" fmla="*/ 2017 w 3229"/>
              <a:gd name="T73" fmla="*/ 693 h 940"/>
              <a:gd name="T74" fmla="*/ 2079 w 3229"/>
              <a:gd name="T75" fmla="*/ 614 h 940"/>
              <a:gd name="T76" fmla="*/ 2112 w 3229"/>
              <a:gd name="T77" fmla="*/ 559 h 940"/>
              <a:gd name="T78" fmla="*/ 2143 w 3229"/>
              <a:gd name="T79" fmla="*/ 465 h 940"/>
              <a:gd name="T80" fmla="*/ 2174 w 3229"/>
              <a:gd name="T81" fmla="*/ 370 h 940"/>
              <a:gd name="T82" fmla="*/ 2214 w 3229"/>
              <a:gd name="T83" fmla="*/ 283 h 940"/>
              <a:gd name="T84" fmla="*/ 2269 w 3229"/>
              <a:gd name="T85" fmla="*/ 221 h 940"/>
              <a:gd name="T86" fmla="*/ 2354 w 3229"/>
              <a:gd name="T87" fmla="*/ 244 h 940"/>
              <a:gd name="T88" fmla="*/ 2427 w 3229"/>
              <a:gd name="T89" fmla="*/ 308 h 940"/>
              <a:gd name="T90" fmla="*/ 2489 w 3229"/>
              <a:gd name="T91" fmla="*/ 370 h 940"/>
              <a:gd name="T92" fmla="*/ 2568 w 3229"/>
              <a:gd name="T93" fmla="*/ 480 h 940"/>
              <a:gd name="T94" fmla="*/ 2607 w 3229"/>
              <a:gd name="T95" fmla="*/ 559 h 940"/>
              <a:gd name="T96" fmla="*/ 2646 w 3229"/>
              <a:gd name="T97" fmla="*/ 645 h 940"/>
              <a:gd name="T98" fmla="*/ 2702 w 3229"/>
              <a:gd name="T99" fmla="*/ 724 h 940"/>
              <a:gd name="T100" fmla="*/ 2756 w 3229"/>
              <a:gd name="T101" fmla="*/ 755 h 940"/>
              <a:gd name="T102" fmla="*/ 2795 w 3229"/>
              <a:gd name="T103" fmla="*/ 685 h 940"/>
              <a:gd name="T104" fmla="*/ 2859 w 3229"/>
              <a:gd name="T105" fmla="*/ 637 h 940"/>
              <a:gd name="T106" fmla="*/ 2945 w 3229"/>
              <a:gd name="T107" fmla="*/ 662 h 940"/>
              <a:gd name="T108" fmla="*/ 3009 w 3229"/>
              <a:gd name="T109" fmla="*/ 747 h 940"/>
              <a:gd name="T110" fmla="*/ 3071 w 3229"/>
              <a:gd name="T111" fmla="*/ 819 h 940"/>
              <a:gd name="T112" fmla="*/ 3141 w 3229"/>
              <a:gd name="T113" fmla="*/ 898 h 940"/>
              <a:gd name="T114" fmla="*/ 3205 w 3229"/>
              <a:gd name="T115" fmla="*/ 929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2971800" y="36576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3276600" y="34290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4191000" y="40386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5334000" y="38862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94" name="Oval 22"/>
          <p:cNvSpPr>
            <a:spLocks noChangeArrowheads="1"/>
          </p:cNvSpPr>
          <p:nvPr/>
        </p:nvSpPr>
        <p:spPr bwMode="auto">
          <a:xfrm>
            <a:off x="5105400" y="38100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1514475" y="9207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1524000" y="2514600"/>
            <a:ext cx="516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898" name="Freeform 26"/>
          <p:cNvSpPr>
            <a:spLocks/>
          </p:cNvSpPr>
          <p:nvPr/>
        </p:nvSpPr>
        <p:spPr bwMode="auto">
          <a:xfrm>
            <a:off x="1514475" y="947738"/>
            <a:ext cx="5126038" cy="1492250"/>
          </a:xfrm>
          <a:custGeom>
            <a:avLst/>
            <a:gdLst>
              <a:gd name="T0" fmla="*/ 50 w 3229"/>
              <a:gd name="T1" fmla="*/ 819 h 940"/>
              <a:gd name="T2" fmla="*/ 112 w 3229"/>
              <a:gd name="T3" fmla="*/ 795 h 940"/>
              <a:gd name="T4" fmla="*/ 168 w 3229"/>
              <a:gd name="T5" fmla="*/ 708 h 940"/>
              <a:gd name="T6" fmla="*/ 230 w 3229"/>
              <a:gd name="T7" fmla="*/ 629 h 940"/>
              <a:gd name="T8" fmla="*/ 294 w 3229"/>
              <a:gd name="T9" fmla="*/ 575 h 940"/>
              <a:gd name="T10" fmla="*/ 364 w 3229"/>
              <a:gd name="T11" fmla="*/ 559 h 940"/>
              <a:gd name="T12" fmla="*/ 420 w 3229"/>
              <a:gd name="T13" fmla="*/ 606 h 940"/>
              <a:gd name="T14" fmla="*/ 466 w 3229"/>
              <a:gd name="T15" fmla="*/ 685 h 940"/>
              <a:gd name="T16" fmla="*/ 522 w 3229"/>
              <a:gd name="T17" fmla="*/ 755 h 940"/>
              <a:gd name="T18" fmla="*/ 592 w 3229"/>
              <a:gd name="T19" fmla="*/ 780 h 940"/>
              <a:gd name="T20" fmla="*/ 663 w 3229"/>
              <a:gd name="T21" fmla="*/ 741 h 940"/>
              <a:gd name="T22" fmla="*/ 702 w 3229"/>
              <a:gd name="T23" fmla="*/ 677 h 940"/>
              <a:gd name="T24" fmla="*/ 758 w 3229"/>
              <a:gd name="T25" fmla="*/ 614 h 940"/>
              <a:gd name="T26" fmla="*/ 805 w 3229"/>
              <a:gd name="T27" fmla="*/ 511 h 940"/>
              <a:gd name="T28" fmla="*/ 845 w 3229"/>
              <a:gd name="T29" fmla="*/ 409 h 940"/>
              <a:gd name="T30" fmla="*/ 868 w 3229"/>
              <a:gd name="T31" fmla="*/ 331 h 940"/>
              <a:gd name="T32" fmla="*/ 907 w 3229"/>
              <a:gd name="T33" fmla="*/ 244 h 940"/>
              <a:gd name="T34" fmla="*/ 946 w 3229"/>
              <a:gd name="T35" fmla="*/ 165 h 940"/>
              <a:gd name="T36" fmla="*/ 1002 w 3229"/>
              <a:gd name="T37" fmla="*/ 72 h 940"/>
              <a:gd name="T38" fmla="*/ 1073 w 3229"/>
              <a:gd name="T39" fmla="*/ 8 h 940"/>
              <a:gd name="T40" fmla="*/ 1151 w 3229"/>
              <a:gd name="T41" fmla="*/ 0 h 940"/>
              <a:gd name="T42" fmla="*/ 1230 w 3229"/>
              <a:gd name="T43" fmla="*/ 24 h 940"/>
              <a:gd name="T44" fmla="*/ 1300 w 3229"/>
              <a:gd name="T45" fmla="*/ 103 h 940"/>
              <a:gd name="T46" fmla="*/ 1332 w 3229"/>
              <a:gd name="T47" fmla="*/ 173 h 940"/>
              <a:gd name="T48" fmla="*/ 1364 w 3229"/>
              <a:gd name="T49" fmla="*/ 252 h 940"/>
              <a:gd name="T50" fmla="*/ 1404 w 3229"/>
              <a:gd name="T51" fmla="*/ 323 h 940"/>
              <a:gd name="T52" fmla="*/ 1482 w 3229"/>
              <a:gd name="T53" fmla="*/ 314 h 940"/>
              <a:gd name="T54" fmla="*/ 1553 w 3229"/>
              <a:gd name="T55" fmla="*/ 244 h 940"/>
              <a:gd name="T56" fmla="*/ 1623 w 3229"/>
              <a:gd name="T57" fmla="*/ 229 h 940"/>
              <a:gd name="T58" fmla="*/ 1686 w 3229"/>
              <a:gd name="T59" fmla="*/ 308 h 940"/>
              <a:gd name="T60" fmla="*/ 1718 w 3229"/>
              <a:gd name="T61" fmla="*/ 386 h 940"/>
              <a:gd name="T62" fmla="*/ 1741 w 3229"/>
              <a:gd name="T63" fmla="*/ 457 h 940"/>
              <a:gd name="T64" fmla="*/ 1781 w 3229"/>
              <a:gd name="T65" fmla="*/ 544 h 940"/>
              <a:gd name="T66" fmla="*/ 1820 w 3229"/>
              <a:gd name="T67" fmla="*/ 623 h 940"/>
              <a:gd name="T68" fmla="*/ 1882 w 3229"/>
              <a:gd name="T69" fmla="*/ 708 h 940"/>
              <a:gd name="T70" fmla="*/ 1946 w 3229"/>
              <a:gd name="T71" fmla="*/ 747 h 940"/>
              <a:gd name="T72" fmla="*/ 2017 w 3229"/>
              <a:gd name="T73" fmla="*/ 693 h 940"/>
              <a:gd name="T74" fmla="*/ 2079 w 3229"/>
              <a:gd name="T75" fmla="*/ 614 h 940"/>
              <a:gd name="T76" fmla="*/ 2112 w 3229"/>
              <a:gd name="T77" fmla="*/ 559 h 940"/>
              <a:gd name="T78" fmla="*/ 2143 w 3229"/>
              <a:gd name="T79" fmla="*/ 465 h 940"/>
              <a:gd name="T80" fmla="*/ 2174 w 3229"/>
              <a:gd name="T81" fmla="*/ 370 h 940"/>
              <a:gd name="T82" fmla="*/ 2214 w 3229"/>
              <a:gd name="T83" fmla="*/ 283 h 940"/>
              <a:gd name="T84" fmla="*/ 2269 w 3229"/>
              <a:gd name="T85" fmla="*/ 221 h 940"/>
              <a:gd name="T86" fmla="*/ 2354 w 3229"/>
              <a:gd name="T87" fmla="*/ 244 h 940"/>
              <a:gd name="T88" fmla="*/ 2427 w 3229"/>
              <a:gd name="T89" fmla="*/ 308 h 940"/>
              <a:gd name="T90" fmla="*/ 2489 w 3229"/>
              <a:gd name="T91" fmla="*/ 370 h 940"/>
              <a:gd name="T92" fmla="*/ 2568 w 3229"/>
              <a:gd name="T93" fmla="*/ 480 h 940"/>
              <a:gd name="T94" fmla="*/ 2607 w 3229"/>
              <a:gd name="T95" fmla="*/ 559 h 940"/>
              <a:gd name="T96" fmla="*/ 2646 w 3229"/>
              <a:gd name="T97" fmla="*/ 645 h 940"/>
              <a:gd name="T98" fmla="*/ 2702 w 3229"/>
              <a:gd name="T99" fmla="*/ 724 h 940"/>
              <a:gd name="T100" fmla="*/ 2756 w 3229"/>
              <a:gd name="T101" fmla="*/ 755 h 940"/>
              <a:gd name="T102" fmla="*/ 2795 w 3229"/>
              <a:gd name="T103" fmla="*/ 685 h 940"/>
              <a:gd name="T104" fmla="*/ 2859 w 3229"/>
              <a:gd name="T105" fmla="*/ 637 h 940"/>
              <a:gd name="T106" fmla="*/ 2945 w 3229"/>
              <a:gd name="T107" fmla="*/ 662 h 940"/>
              <a:gd name="T108" fmla="*/ 3009 w 3229"/>
              <a:gd name="T109" fmla="*/ 747 h 940"/>
              <a:gd name="T110" fmla="*/ 3071 w 3229"/>
              <a:gd name="T111" fmla="*/ 819 h 940"/>
              <a:gd name="T112" fmla="*/ 3141 w 3229"/>
              <a:gd name="T113" fmla="*/ 898 h 940"/>
              <a:gd name="T114" fmla="*/ 3205 w 3229"/>
              <a:gd name="T115" fmla="*/ 929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02" name="Oval 30"/>
          <p:cNvSpPr>
            <a:spLocks noChangeArrowheads="1"/>
          </p:cNvSpPr>
          <p:nvPr/>
        </p:nvSpPr>
        <p:spPr bwMode="auto">
          <a:xfrm>
            <a:off x="3581400" y="12192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03" name="Oval 31"/>
          <p:cNvSpPr>
            <a:spLocks noChangeArrowheads="1"/>
          </p:cNvSpPr>
          <p:nvPr/>
        </p:nvSpPr>
        <p:spPr bwMode="auto">
          <a:xfrm>
            <a:off x="2971800" y="11430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05" name="Oval 33"/>
          <p:cNvSpPr>
            <a:spLocks noChangeArrowheads="1"/>
          </p:cNvSpPr>
          <p:nvPr/>
        </p:nvSpPr>
        <p:spPr bwMode="auto">
          <a:xfrm>
            <a:off x="4191000" y="15240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auto">
          <a:xfrm>
            <a:off x="5334000" y="13716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09" name="Oval 37"/>
          <p:cNvSpPr>
            <a:spLocks noChangeArrowheads="1"/>
          </p:cNvSpPr>
          <p:nvPr/>
        </p:nvSpPr>
        <p:spPr bwMode="auto">
          <a:xfrm>
            <a:off x="3581400" y="37338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10" name="Oval 38"/>
          <p:cNvSpPr>
            <a:spLocks noChangeArrowheads="1"/>
          </p:cNvSpPr>
          <p:nvPr/>
        </p:nvSpPr>
        <p:spPr bwMode="auto">
          <a:xfrm>
            <a:off x="2971800" y="36576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11" name="Oval 39"/>
          <p:cNvSpPr>
            <a:spLocks noChangeArrowheads="1"/>
          </p:cNvSpPr>
          <p:nvPr/>
        </p:nvSpPr>
        <p:spPr bwMode="auto">
          <a:xfrm>
            <a:off x="4191000" y="40386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12" name="Oval 40"/>
          <p:cNvSpPr>
            <a:spLocks noChangeArrowheads="1"/>
          </p:cNvSpPr>
          <p:nvPr/>
        </p:nvSpPr>
        <p:spPr bwMode="auto">
          <a:xfrm>
            <a:off x="5334000" y="3886200"/>
            <a:ext cx="63500" cy="63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13" name="Oval 41"/>
          <p:cNvSpPr>
            <a:spLocks noChangeArrowheads="1"/>
          </p:cNvSpPr>
          <p:nvPr/>
        </p:nvSpPr>
        <p:spPr bwMode="auto">
          <a:xfrm>
            <a:off x="4953000" y="39624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14" name="Oval 42"/>
          <p:cNvSpPr>
            <a:spLocks noChangeArrowheads="1"/>
          </p:cNvSpPr>
          <p:nvPr/>
        </p:nvSpPr>
        <p:spPr bwMode="auto">
          <a:xfrm>
            <a:off x="2895600" y="38100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15" name="Oval 43"/>
          <p:cNvSpPr>
            <a:spLocks noChangeArrowheads="1"/>
          </p:cNvSpPr>
          <p:nvPr/>
        </p:nvSpPr>
        <p:spPr bwMode="auto">
          <a:xfrm>
            <a:off x="3581400" y="35814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916" name="Oval 44"/>
          <p:cNvSpPr>
            <a:spLocks noChangeArrowheads="1"/>
          </p:cNvSpPr>
          <p:nvPr/>
        </p:nvSpPr>
        <p:spPr bwMode="auto">
          <a:xfrm>
            <a:off x="3657600" y="38100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20100" y="6156325"/>
            <a:ext cx="800100" cy="473075"/>
          </a:xfrm>
        </p:spPr>
        <p:txBody>
          <a:bodyPr/>
          <a:lstStyle/>
          <a:p>
            <a:pPr>
              <a:defRPr/>
            </a:pPr>
            <a:fld id="{D3892DCE-F3E4-4765-876D-D89409C817B8}" type="slidenum">
              <a:rPr lang="fa-IR" sz="4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30</a:t>
            </a:fld>
            <a:endParaRPr lang="fa-I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914400" y="457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B Jadid" pitchFamily="2" charset="-78"/>
              </a:rPr>
              <a:t>حل مسئله رنگ آمیزی گراف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B Jadid" pitchFamily="2" charset="-78"/>
              </a:rPr>
              <a:t>: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788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prstClr val="black"/>
                </a:solidFill>
                <a:cs typeface="B Narm" pitchFamily="2" charset="-78"/>
              </a:rPr>
              <a:t>مسئله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prstClr val="black"/>
                </a:solidFill>
                <a:cs typeface="B Narm" pitchFamily="2" charset="-78"/>
              </a:rPr>
              <a:t>گرافی به شکل زیر داریم . میخواهیم خانه های این گراف را به نحوی با 3 رنگ ، رنگ امیزی کنیم که هیچ یک از خانه های مجاور یکدیگر همرنگ نباشند. گراف شامل 7 خانه می باشد .</a:t>
            </a:r>
            <a:endParaRPr lang="en-US" dirty="0">
              <a:solidFill>
                <a:prstClr val="black"/>
              </a:solidFill>
              <a:cs typeface="B Narm" pitchFamily="2" charset="-78"/>
            </a:endParaRPr>
          </a:p>
        </p:txBody>
      </p:sp>
      <p:pic>
        <p:nvPicPr>
          <p:cNvPr id="69638" name="Picture 6" descr="bb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2388"/>
            <a:ext cx="3505200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cv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3258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64275"/>
            <a:ext cx="800100" cy="365125"/>
          </a:xfrm>
        </p:spPr>
        <p:txBody>
          <a:bodyPr/>
          <a:lstStyle/>
          <a:p>
            <a:pPr>
              <a:defRPr/>
            </a:pPr>
            <a:fld id="{D3892DCE-F3E4-4765-876D-D89409C817B8}" type="slidenum">
              <a:rPr lang="fa-IR" sz="4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31</a:t>
            </a:fld>
            <a:endParaRPr lang="fa-I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172200" y="533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prstClr val="black"/>
                </a:solidFill>
                <a:cs typeface="B Jadid" pitchFamily="2" charset="-78"/>
              </a:rPr>
              <a:t>کد کردن مسئله :</a:t>
            </a:r>
            <a:endParaRPr lang="en-US" sz="2800" dirty="0">
              <a:solidFill>
                <a:prstClr val="black"/>
              </a:solidFill>
              <a:cs typeface="B Jadid" pitchFamily="2" charset="-78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96282" y="1295400"/>
            <a:ext cx="87191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prstClr val="black"/>
                </a:solidFill>
                <a:cs typeface="B Narm" pitchFamily="2" charset="-78"/>
              </a:rPr>
              <a:t>قبل از حل مسئله توسط الگوریتم زنبور باید مسئله را به شکلی در آوریم که توسط این الگوریتم قابل حل باشد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prstClr val="black"/>
              </a:solidFill>
              <a:cs typeface="B Narm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prstClr val="black"/>
                </a:solidFill>
                <a:cs typeface="B Narm" pitchFamily="2" charset="-78"/>
              </a:rPr>
              <a:t>هر جواب را به صورت زیر معرفی میکنیم :</a:t>
            </a:r>
            <a:endParaRPr lang="en-US" dirty="0">
              <a:solidFill>
                <a:prstClr val="black"/>
              </a:solidFill>
              <a:cs typeface="B Narm" pitchFamily="2" charset="-78"/>
            </a:endParaRPr>
          </a:p>
        </p:txBody>
      </p:sp>
      <p:graphicFrame>
        <p:nvGraphicFramePr>
          <p:cNvPr id="7070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605861"/>
              </p:ext>
            </p:extLst>
          </p:nvPr>
        </p:nvGraphicFramePr>
        <p:xfrm>
          <a:off x="1447800" y="2667000"/>
          <a:ext cx="5105400" cy="609600"/>
        </p:xfrm>
        <a:graphic>
          <a:graphicData uri="http://schemas.openxmlformats.org/drawingml/2006/table">
            <a:tbl>
              <a:tblPr/>
              <a:tblGrid>
                <a:gridCol w="730250"/>
                <a:gridCol w="728663"/>
                <a:gridCol w="730250"/>
                <a:gridCol w="727075"/>
                <a:gridCol w="730250"/>
                <a:gridCol w="728662"/>
                <a:gridCol w="7302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02" name="Text Box 46"/>
          <p:cNvSpPr txBox="1">
            <a:spLocks noChangeArrowheads="1"/>
          </p:cNvSpPr>
          <p:nvPr/>
        </p:nvSpPr>
        <p:spPr bwMode="auto">
          <a:xfrm>
            <a:off x="1066800" y="3886200"/>
            <a:ext cx="7394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prstClr val="black"/>
                </a:solidFill>
                <a:cs typeface="B Narm" pitchFamily="2" charset="-78"/>
              </a:rPr>
              <a:t>هر کدام از خانه های آرایه فوق معرف یکی از گره های گراف است و مقادیر مجاز برای هر خانه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prstClr val="black"/>
                </a:solidFill>
                <a:cs typeface="B Narm" pitchFamily="2" charset="-78"/>
              </a:rPr>
              <a:t>1 ، 2 و 3 است که معرف سه </a:t>
            </a:r>
            <a:r>
              <a:rPr lang="fa-IR" dirty="0" smtClean="0">
                <a:solidFill>
                  <a:prstClr val="black"/>
                </a:solidFill>
                <a:cs typeface="B Narm" pitchFamily="2" charset="-78"/>
              </a:rPr>
              <a:t>رنگ است برای مثال </a:t>
            </a:r>
            <a:r>
              <a:rPr lang="fa-IR" dirty="0">
                <a:solidFill>
                  <a:prstClr val="black"/>
                </a:solidFill>
                <a:cs typeface="B Narm" pitchFamily="2" charset="-78"/>
              </a:rPr>
              <a:t>قرمز ، آبی و </a:t>
            </a:r>
            <a:r>
              <a:rPr lang="fa-IR" dirty="0" smtClean="0">
                <a:solidFill>
                  <a:prstClr val="black"/>
                </a:solidFill>
                <a:cs typeface="B Narm" pitchFamily="2" charset="-78"/>
              </a:rPr>
              <a:t>سبز. </a:t>
            </a:r>
            <a:r>
              <a:rPr lang="fa-IR" dirty="0">
                <a:solidFill>
                  <a:prstClr val="black"/>
                </a:solidFill>
                <a:cs typeface="B Narm" pitchFamily="2" charset="-78"/>
              </a:rPr>
              <a:t>مثلا :</a:t>
            </a:r>
            <a:endParaRPr lang="en-US" dirty="0">
              <a:solidFill>
                <a:prstClr val="black"/>
              </a:solidFill>
              <a:cs typeface="B Narm" pitchFamily="2" charset="-78"/>
            </a:endParaRPr>
          </a:p>
        </p:txBody>
      </p:sp>
      <p:graphicFrame>
        <p:nvGraphicFramePr>
          <p:cNvPr id="70703" name="Group 4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12979596"/>
              </p:ext>
            </p:extLst>
          </p:nvPr>
        </p:nvGraphicFramePr>
        <p:xfrm>
          <a:off x="1447800" y="4876800"/>
          <a:ext cx="5029200" cy="609600"/>
        </p:xfrm>
        <a:graphic>
          <a:graphicData uri="http://schemas.openxmlformats.org/drawingml/2006/table">
            <a:tbl>
              <a:tblPr/>
              <a:tblGrid>
                <a:gridCol w="719138"/>
                <a:gridCol w="717550"/>
                <a:gridCol w="719137"/>
                <a:gridCol w="717550"/>
                <a:gridCol w="719138"/>
                <a:gridCol w="717550"/>
                <a:gridCol w="71913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61375" y="6248400"/>
            <a:ext cx="644525" cy="473075"/>
          </a:xfrm>
        </p:spPr>
        <p:txBody>
          <a:bodyPr/>
          <a:lstStyle/>
          <a:p>
            <a:pPr>
              <a:defRPr/>
            </a:pPr>
            <a:fld id="{8E8B26BA-83A0-4093-9FF5-0E10C9314340}" type="slidenum">
              <a:rPr lang="fa-IR" sz="4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32</a:t>
            </a:fld>
            <a:endParaRPr lang="fa-I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17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153400" cy="5410200"/>
          </a:xfrm>
        </p:spPr>
        <p:txBody>
          <a:bodyPr/>
          <a:lstStyle/>
          <a:p>
            <a:pPr algn="r" rtl="1">
              <a:lnSpc>
                <a:spcPct val="14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Jadid" pitchFamily="2" charset="-78"/>
              </a:rPr>
              <a:t>مرحله اول: تعیین پارامتر های اولیه</a:t>
            </a:r>
            <a:endParaRPr lang="en-US" sz="2800" b="1" dirty="0" smtClean="0">
              <a:solidFill>
                <a:schemeClr val="tx1"/>
              </a:solidFill>
              <a:cs typeface="B Jadid" pitchFamily="2" charset="-78"/>
            </a:endParaRPr>
          </a:p>
          <a:p>
            <a:pPr algn="l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2060"/>
                </a:solidFill>
                <a:cs typeface="B Narm" pitchFamily="2" charset="-78"/>
              </a:rPr>
              <a:t>cs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 =11</a:t>
            </a:r>
            <a:endParaRPr lang="fa-IR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lvl="1" algn="r" rtl="1">
              <a:buFont typeface="Arial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زنبور پیشرو 4 (جواب های اولیه)                           </a:t>
            </a:r>
          </a:p>
          <a:p>
            <a:pPr lvl="1" algn="r" rtl="1">
              <a:buFont typeface="Arial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زنبور کارگر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7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)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3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تا برای بهترین منبع و برای دو منبع متوسط هر کدام دو زنبور)                                      </a:t>
            </a:r>
            <a:endParaRPr lang="en-US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D = 7  </a:t>
            </a:r>
            <a:endParaRPr lang="fa-IR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k =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1 , 2 , 3 , 4</a:t>
            </a:r>
            <a:endParaRPr lang="fa-IR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F(xᵢ)= 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مجموع تعداد تناقض ها برای تمام خانه های مجاور و همرنگ 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Cᵢ=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شاخص محاکمه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, L=</a:t>
            </a:r>
            <a:r>
              <a:rPr lang="en-US" sz="2000" dirty="0" err="1" smtClean="0">
                <a:solidFill>
                  <a:srgbClr val="002060"/>
                </a:solidFill>
                <a:cs typeface="B Narm" pitchFamily="2" charset="-78"/>
              </a:rPr>
              <a:t>cs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*d/2=11*7/2=38   </a:t>
            </a: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اگر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Cᵢ&gt;=L 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منبع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i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ام به شرطی که بهترین منبع نباشد با یک جواب تصادفی تعویض می شود</a:t>
            </a:r>
            <a:endParaRPr lang="en-US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algn="l"/>
            <a:r>
              <a:rPr lang="en-US" sz="2000" dirty="0" err="1" smtClean="0">
                <a:solidFill>
                  <a:srgbClr val="002060"/>
                </a:solidFill>
                <a:cs typeface="B Narm" pitchFamily="2" charset="-78"/>
              </a:rPr>
              <a:t>Xmin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=1 ; </a:t>
            </a:r>
            <a:r>
              <a:rPr lang="en-US" sz="2000" dirty="0" err="1" smtClean="0">
                <a:solidFill>
                  <a:srgbClr val="002060"/>
                </a:solidFill>
                <a:cs typeface="B Narm" pitchFamily="2" charset="-78"/>
              </a:rPr>
              <a:t>Xmax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=3</a:t>
            </a:r>
            <a:endParaRPr lang="fa-IR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هدف: رسیدن به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fit (xᵢ) = 1 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458201" y="6156325"/>
            <a:ext cx="609599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98F412B-6DF0-4670-924A-6609C0394403}" type="slidenum"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0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Arial" charset="0"/>
              <a:buNone/>
            </a:pPr>
            <a:r>
              <a:rPr lang="fa-IR" sz="2200" dirty="0" smtClean="0"/>
              <a:t> </a:t>
            </a:r>
            <a:r>
              <a:rPr lang="fa-IR" b="1" dirty="0" smtClean="0">
                <a:solidFill>
                  <a:schemeClr val="tx1"/>
                </a:solidFill>
                <a:cs typeface="B Jadid" pitchFamily="2" charset="-78"/>
              </a:rPr>
              <a:t>مرحله دوم: تولید جوابهای اولیه مسئله (ارسال زنبورهای پیشرو )</a:t>
            </a:r>
            <a:endParaRPr lang="en-US" b="1" dirty="0" smtClean="0">
              <a:solidFill>
                <a:schemeClr val="tx1"/>
              </a:solidFill>
              <a:cs typeface="B Jadid" pitchFamily="2" charset="-78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fa-IR" sz="2600" dirty="0" smtClean="0">
              <a:solidFill>
                <a:srgbClr val="42568D"/>
              </a:solidFill>
              <a:cs typeface="Tahoma" pitchFamily="34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solidFill>
                <a:srgbClr val="42568D"/>
              </a:solidFill>
              <a:cs typeface="Times New Roman" pitchFamily="18" charset="0"/>
            </a:endParaRPr>
          </a:p>
          <a:p>
            <a:pPr algn="r" rtl="1">
              <a:lnSpc>
                <a:spcPct val="90000"/>
              </a:lnSpc>
              <a:buFont typeface="Arial" charset="0"/>
              <a:buNone/>
            </a:pPr>
            <a:r>
              <a:rPr lang="fa-IR" sz="2600" dirty="0" smtClean="0">
                <a:solidFill>
                  <a:srgbClr val="002060"/>
                </a:solidFill>
                <a:cs typeface="B Narm" pitchFamily="2" charset="-78"/>
              </a:rPr>
              <a:t>منبع اول:</a:t>
            </a: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err="1" smtClean="0">
                <a:solidFill>
                  <a:srgbClr val="002060"/>
                </a:solidFill>
                <a:cs typeface="Times New Roman" pitchFamily="18" charset="0"/>
              </a:rPr>
              <a:t>x</a:t>
            </a:r>
            <a:r>
              <a:rPr lang="en-US" sz="2600" dirty="0" err="1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₁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= 1 + 0.71 * ( 3 – 1 )= 2</a:t>
            </a:r>
            <a:endParaRPr lang="fa-IR" sz="2600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err="1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= 1 +  0.14 * (3 – 1 )= 1</a:t>
            </a: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err="1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= 1 +  0.57 * (3 – 1 )= 2</a:t>
            </a: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err="1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x₁d</a:t>
            </a: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= 1 +  0.0 * (3 – 1 )= 1</a:t>
            </a: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err="1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x₁e</a:t>
            </a: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= 1 +  0.85 * (3 – 1 )= 3</a:t>
            </a: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err="1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x₁f</a:t>
            </a: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= 1 +  0.42 * (3 – 1 )= 2</a:t>
            </a: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err="1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x₁g</a:t>
            </a: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= 1 +  0.28 * (3 – 1 )= 2</a:t>
            </a: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fa-IR" sz="2600" dirty="0" smtClean="0">
              <a:cs typeface="Tahoma" pitchFamily="34" charset="0"/>
            </a:endParaRPr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fa-IR" sz="2200" dirty="0" smtClean="0"/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en-US" sz="2200" dirty="0" smtClean="0">
              <a:cs typeface="Times New Roman" pitchFamily="18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420100" y="6156325"/>
            <a:ext cx="647700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B78D826-A97C-4FA2-A766-AA4107BC7625}" type="slidenum"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2857" name="Text Box 89"/>
          <p:cNvSpPr txBox="1">
            <a:spLocks noChangeArrowheads="1"/>
          </p:cNvSpPr>
          <p:nvPr/>
        </p:nvSpPr>
        <p:spPr bwMode="auto">
          <a:xfrm>
            <a:off x="1905000" y="1447800"/>
            <a:ext cx="3778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jmin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jmax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jmin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01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6" name="TextBox 3"/>
          <p:cNvSpPr txBox="1">
            <a:spLocks noChangeArrowheads="1"/>
          </p:cNvSpPr>
          <p:nvPr/>
        </p:nvSpPr>
        <p:spPr bwMode="auto">
          <a:xfrm>
            <a:off x="5791200" y="803275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2060"/>
                </a:solidFill>
                <a:latin typeface="Arial" charset="0"/>
                <a:cs typeface="B Jadid" pitchFamily="2" charset="-78"/>
              </a:rPr>
              <a:t>منابع اولیه:</a:t>
            </a:r>
            <a:endParaRPr lang="en-US" sz="2800" dirty="0">
              <a:solidFill>
                <a:srgbClr val="002060"/>
              </a:solidFill>
              <a:latin typeface="Arial" charset="0"/>
              <a:cs typeface="B Jadid" pitchFamily="2" charset="-78"/>
            </a:endParaRPr>
          </a:p>
        </p:txBody>
      </p:sp>
      <p:sp>
        <p:nvSpPr>
          <p:cNvPr id="3385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156325"/>
            <a:ext cx="7239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33D8E19-939F-4DB0-9CF6-7175C8FAADC8}" type="slidenum"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34224" name="Group 4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52153"/>
              </p:ext>
            </p:extLst>
          </p:nvPr>
        </p:nvGraphicFramePr>
        <p:xfrm>
          <a:off x="1219200" y="1828800"/>
          <a:ext cx="6781800" cy="2336801"/>
        </p:xfrm>
        <a:graphic>
          <a:graphicData uri="http://schemas.openxmlformats.org/drawingml/2006/table">
            <a:tbl>
              <a:tblPr/>
              <a:tblGrid>
                <a:gridCol w="847725"/>
                <a:gridCol w="847725"/>
                <a:gridCol w="847725"/>
                <a:gridCol w="847725"/>
                <a:gridCol w="847725"/>
                <a:gridCol w="847725"/>
                <a:gridCol w="847725"/>
                <a:gridCol w="84772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0=a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1=b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2=c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3=d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4=e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5=f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6=g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06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5498" y="422275"/>
            <a:ext cx="42947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B Jadid" pitchFamily="2" charset="-78"/>
              </a:rPr>
              <a:t>مرحله سوم: انتخاب منابع بهتر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B Jadid" pitchFamily="2" charset="-78"/>
            </a:endParaRPr>
          </a:p>
        </p:txBody>
      </p:sp>
      <p:sp>
        <p:nvSpPr>
          <p:cNvPr id="34902" name="TextBox 6"/>
          <p:cNvSpPr txBox="1">
            <a:spLocks noChangeArrowheads="1"/>
          </p:cNvSpPr>
          <p:nvPr/>
        </p:nvSpPr>
        <p:spPr bwMode="auto">
          <a:xfrm>
            <a:off x="228600" y="16764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fit(xᵢ) = 1 / (1+F( xᵢ )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4903" name="TextBox 7"/>
          <p:cNvSpPr txBox="1">
            <a:spLocks noChangeArrowheads="1"/>
          </p:cNvSpPr>
          <p:nvPr/>
        </p:nvSpPr>
        <p:spPr bwMode="auto">
          <a:xfrm>
            <a:off x="4953000" y="2133600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2060"/>
                </a:solidFill>
                <a:cs typeface="B Narm" pitchFamily="2" charset="-78"/>
              </a:rPr>
              <a:t>بدست آوردن کارایی منبع اول:</a:t>
            </a:r>
            <a:endParaRPr lang="en-US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34904" name="TextBox 8"/>
          <p:cNvSpPr txBox="1">
            <a:spLocks noChangeArrowheads="1"/>
          </p:cNvSpPr>
          <p:nvPr/>
        </p:nvSpPr>
        <p:spPr bwMode="auto">
          <a:xfrm>
            <a:off x="4419600" y="2667000"/>
            <a:ext cx="403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</a:rPr>
              <a:t>F(x1)=1+0+1+0+0+1+1=4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fit(x1)= 1/ (1+4)= 0.2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34905" name="TextBox 9"/>
          <p:cNvSpPr txBox="1">
            <a:spLocks noChangeArrowheads="1"/>
          </p:cNvSpPr>
          <p:nvPr/>
        </p:nvSpPr>
        <p:spPr bwMode="auto">
          <a:xfrm>
            <a:off x="1066800" y="1227138"/>
            <a:ext cx="723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2060"/>
                </a:solidFill>
                <a:cs typeface="B Narm" pitchFamily="2" charset="-78"/>
              </a:rPr>
              <a:t> </a:t>
            </a:r>
            <a:r>
              <a:rPr lang="en-US" dirty="0">
                <a:solidFill>
                  <a:srgbClr val="002060"/>
                </a:solidFill>
                <a:cs typeface="B Narm" pitchFamily="2" charset="-78"/>
              </a:rPr>
              <a:t>25% </a:t>
            </a:r>
            <a:r>
              <a:rPr lang="fa-IR" dirty="0">
                <a:solidFill>
                  <a:srgbClr val="002060"/>
                </a:solidFill>
                <a:cs typeface="B Narm" pitchFamily="2" charset="-78"/>
              </a:rPr>
              <a:t> منابع با کمترین کارایی حذف میشوند و بقیه منابع نگه داشته میشوند</a:t>
            </a:r>
            <a:r>
              <a:rPr lang="en-US" dirty="0">
                <a:solidFill>
                  <a:srgbClr val="002060"/>
                </a:solidFill>
                <a:cs typeface="B Narm" pitchFamily="2" charset="-78"/>
              </a:rPr>
              <a:t>.</a:t>
            </a:r>
          </a:p>
        </p:txBody>
      </p:sp>
      <p:sp>
        <p:nvSpPr>
          <p:cNvPr id="3490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8458201" y="6248400"/>
            <a:ext cx="647700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78C0040-0BA8-4DA2-B51C-6F1E1AEE9BFE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4908" name="Picture 92" descr="23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266700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09" name="Picture 93" descr="cv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2496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77000" y="617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24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4" name="TextBox 4"/>
          <p:cNvSpPr txBox="1">
            <a:spLocks noChangeArrowheads="1"/>
          </p:cNvSpPr>
          <p:nvPr/>
        </p:nvSpPr>
        <p:spPr bwMode="auto">
          <a:xfrm>
            <a:off x="2133600" y="381000"/>
            <a:ext cx="4762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B Narm" pitchFamily="2" charset="-78"/>
              </a:rPr>
              <a:t>        F(x1)= 4         fit(x1)= 0.2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B Narm" pitchFamily="2" charset="-78"/>
              </a:rPr>
              <a:t>        F(x2)= 2         fit(x2)= 0.33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B Narm" pitchFamily="2" charset="-78"/>
              </a:rPr>
              <a:t>        F(x3)= 6         fit(x3)= 0.142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B Narm" pitchFamily="2" charset="-78"/>
              </a:rPr>
              <a:t>        F(x4)= 4         fit(x4)= 0.2</a:t>
            </a:r>
            <a:endParaRPr lang="fa-IR" sz="2400" dirty="0">
              <a:solidFill>
                <a:srgbClr val="002060"/>
              </a:solidFill>
              <a:latin typeface="Times New Roman" pitchFamily="18" charset="0"/>
              <a:cs typeface="B Narm" pitchFamily="2" charset="-78"/>
            </a:endParaRPr>
          </a:p>
        </p:txBody>
      </p:sp>
      <p:sp>
        <p:nvSpPr>
          <p:cNvPr id="35895" name="TextBox 5"/>
          <p:cNvSpPr txBox="1">
            <a:spLocks noChangeArrowheads="1"/>
          </p:cNvSpPr>
          <p:nvPr/>
        </p:nvSpPr>
        <p:spPr bwMode="auto">
          <a:xfrm>
            <a:off x="3886200" y="20574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منبع سوم حذف میشود:</a:t>
            </a:r>
            <a:endParaRPr lang="en-US" sz="2400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35896" name="TextBox 6"/>
          <p:cNvSpPr txBox="1">
            <a:spLocks noChangeArrowheads="1"/>
          </p:cNvSpPr>
          <p:nvPr/>
        </p:nvSpPr>
        <p:spPr bwMode="auto">
          <a:xfrm>
            <a:off x="2514600" y="5181600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cs typeface="B Narm" pitchFamily="2" charset="-78"/>
              </a:rPr>
              <a:t>بهترین منبع: منبع 2(ارسال سه زنبور)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cs typeface="B Narm" pitchFamily="2" charset="-78"/>
              </a:rPr>
              <a:t>منابع متوسط: منبع 1 و منبع 4 (ارسال دو زنبور)</a:t>
            </a:r>
          </a:p>
        </p:txBody>
      </p:sp>
      <p:sp>
        <p:nvSpPr>
          <p:cNvPr id="3589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305801" y="6248400"/>
            <a:ext cx="800100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F4E933E-B162-4379-9DED-4B4CCE2BAF43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35958" name="Group 118"/>
          <p:cNvGraphicFramePr>
            <a:graphicFrameLocks noGrp="1"/>
          </p:cNvGraphicFramePr>
          <p:nvPr/>
        </p:nvGraphicFramePr>
        <p:xfrm>
          <a:off x="1219200" y="2692400"/>
          <a:ext cx="6781800" cy="2336801"/>
        </p:xfrm>
        <a:graphic>
          <a:graphicData uri="http://schemas.openxmlformats.org/drawingml/2006/table">
            <a:tbl>
              <a:tblPr/>
              <a:tblGrid>
                <a:gridCol w="847725"/>
                <a:gridCol w="847725"/>
                <a:gridCol w="847725"/>
                <a:gridCol w="847725"/>
                <a:gridCol w="847725"/>
                <a:gridCol w="847725"/>
                <a:gridCol w="847725"/>
                <a:gridCol w="84772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 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0" y="617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31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16" name="Group 64"/>
          <p:cNvGraphicFramePr>
            <a:graphicFrameLocks noGrp="1"/>
          </p:cNvGraphicFramePr>
          <p:nvPr>
            <p:ph/>
          </p:nvPr>
        </p:nvGraphicFramePr>
        <p:xfrm>
          <a:off x="1219200" y="1981200"/>
          <a:ext cx="6553200" cy="2971801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 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813" name="Text Box 61"/>
          <p:cNvSpPr txBox="1">
            <a:spLocks noChangeArrowheads="1"/>
          </p:cNvSpPr>
          <p:nvPr/>
        </p:nvSpPr>
        <p:spPr bwMode="auto">
          <a:xfrm>
            <a:off x="2855741" y="520700"/>
            <a:ext cx="55659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prstClr val="black"/>
                </a:solidFill>
                <a:cs typeface="B Jadid" pitchFamily="2" charset="-78"/>
              </a:rPr>
              <a:t>مرتب کردن منابع با توجه به برازندگی :</a:t>
            </a:r>
            <a:endParaRPr lang="en-US" sz="2800" dirty="0">
              <a:solidFill>
                <a:prstClr val="black"/>
              </a:solidFill>
              <a:cs typeface="B Jadid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21689" y="6324600"/>
            <a:ext cx="684212" cy="396875"/>
          </a:xfrm>
        </p:spPr>
        <p:txBody>
          <a:bodyPr/>
          <a:lstStyle/>
          <a:p>
            <a:pPr>
              <a:defRPr/>
            </a:pPr>
            <a:fld id="{8E8B26BA-83A0-4093-9FF5-0E10C9314340}" type="slidenum">
              <a:rPr lang="fa-IR" sz="4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38</a:t>
            </a:fld>
            <a:endParaRPr lang="fa-I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4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26542"/>
              </p:ext>
            </p:extLst>
          </p:nvPr>
        </p:nvGraphicFramePr>
        <p:xfrm>
          <a:off x="1371600" y="4129088"/>
          <a:ext cx="5961063" cy="22733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46150"/>
                <a:gridCol w="544513"/>
                <a:gridCol w="744537"/>
                <a:gridCol w="744538"/>
                <a:gridCol w="746125"/>
                <a:gridCol w="744537"/>
                <a:gridCol w="744538"/>
                <a:gridCol w="7461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X1(t)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X3=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Xk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⏀1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X1(t+1)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1.79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928" name="TextBox 8"/>
          <p:cNvSpPr txBox="1">
            <a:spLocks noChangeArrowheads="1"/>
          </p:cNvSpPr>
          <p:nvPr/>
        </p:nvSpPr>
        <p:spPr bwMode="auto">
          <a:xfrm>
            <a:off x="457200" y="361950"/>
            <a:ext cx="8382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B Jadid" pitchFamily="2" charset="-78"/>
              </a:rPr>
              <a:t>مرحله چهار: حرکت زنبورهای کارگر(بررسی همسایگی ها)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itchFamily="18" charset="0"/>
              <a:cs typeface="B Narm" pitchFamily="2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itchFamily="18" charset="0"/>
                <a:cs typeface="B Narm" pitchFamily="2" charset="-78"/>
              </a:rPr>
              <a:t>حرکت زنبور کارگر اول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itchFamily="18" charset="0"/>
                <a:cs typeface="B Narm" pitchFamily="2" charset="-78"/>
              </a:rPr>
              <a:t> 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itchFamily="18" charset="0"/>
                <a:cs typeface="B Narm" pitchFamily="2" charset="-78"/>
              </a:rPr>
              <a:t>i = 1</a:t>
            </a:r>
            <a:endParaRPr lang="fa-IR" sz="2400" dirty="0">
              <a:solidFill>
                <a:schemeClr val="tx1">
                  <a:lumMod val="65000"/>
                  <a:lumOff val="35000"/>
                </a:schemeClr>
              </a:solidFill>
              <a:latin typeface="Cambria Math" pitchFamily="18" charset="0"/>
              <a:cs typeface="B Narm" pitchFamily="2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itchFamily="18" charset="0"/>
                <a:cs typeface="B Narm" pitchFamily="2" charset="-78"/>
              </a:rPr>
              <a:t>k =3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B Narm" pitchFamily="2" charset="-78"/>
            </a:endParaRPr>
          </a:p>
        </p:txBody>
      </p:sp>
      <p:sp>
        <p:nvSpPr>
          <p:cNvPr id="36929" name="Slide Number Placeholder 16"/>
          <p:cNvSpPr>
            <a:spLocks noGrp="1"/>
          </p:cNvSpPr>
          <p:nvPr>
            <p:ph type="sldNum" sz="quarter" idx="12"/>
          </p:nvPr>
        </p:nvSpPr>
        <p:spPr bwMode="auto">
          <a:xfrm>
            <a:off x="8382001" y="6248400"/>
            <a:ext cx="723900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B70F5EF-C591-4A56-BDC6-ED4129EEF6BA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914400" y="12192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(t+1)=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(t)+r(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(t)-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(t))</a:t>
            </a:r>
          </a:p>
        </p:txBody>
      </p:sp>
      <p:sp>
        <p:nvSpPr>
          <p:cNvPr id="36939" name="Text Box 75"/>
          <p:cNvSpPr txBox="1">
            <a:spLocks noChangeArrowheads="1"/>
          </p:cNvSpPr>
          <p:nvPr/>
        </p:nvSpPr>
        <p:spPr bwMode="auto">
          <a:xfrm>
            <a:off x="914400" y="3230563"/>
            <a:ext cx="502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1j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(t+1)=X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1j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(t)+r(X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1j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(t)-X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3j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617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81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2F21A7-CC68-4391-8CCF-E20C3222933E}" type="slidenum">
              <a:rPr lang="fa-IR" sz="4000" smtClean="0"/>
              <a:pPr/>
              <a:t>4</a:t>
            </a:fld>
            <a:endParaRPr lang="fa-IR" sz="4000"/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8153400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b="1" dirty="0" smtClean="0">
                <a:cs typeface="B Jadid" pitchFamily="2" charset="-78"/>
              </a:rPr>
              <a:t>زنبور در طبیعت:</a:t>
            </a:r>
          </a:p>
          <a:p>
            <a:endParaRPr lang="en-US" sz="2800" dirty="0" smtClean="0">
              <a:cs typeface="B Narm" pitchFamily="2" charset="-78"/>
            </a:endParaRPr>
          </a:p>
          <a:p>
            <a:r>
              <a:rPr lang="fa-IR" sz="2800" dirty="0" smtClean="0">
                <a:cs typeface="B Narm" pitchFamily="2" charset="-78"/>
              </a:rPr>
              <a:t>کلونی زنبورها درطبیعت شامل منابع غذایی و زنبورها می باشد.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933702"/>
            <a:ext cx="76962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5400" b="1" dirty="0" smtClean="0">
                <a:cs typeface="B Jadid" pitchFamily="2" charset="-78"/>
              </a:rPr>
              <a:t>منابع غذایی: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rm" pitchFamily="2" charset="-78"/>
              </a:rPr>
              <a:t>1- کیفیت منبع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rm" pitchFamily="2" charset="-78"/>
              </a:rPr>
              <a:t>2- آسانی دستیابی به منبع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rm" pitchFamily="2" charset="-78"/>
              </a:rPr>
              <a:t>3- فاصله از کندو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228600" y="3841750"/>
            <a:ext cx="5486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</a:rPr>
              <a:t>if     </a:t>
            </a:r>
            <a:r>
              <a:rPr lang="en-US" sz="2400" b="1" dirty="0" err="1">
                <a:solidFill>
                  <a:srgbClr val="002060"/>
                </a:solidFill>
              </a:rPr>
              <a:t>xij</a:t>
            </a:r>
            <a:r>
              <a:rPr lang="en-US" sz="2400" b="1" dirty="0">
                <a:solidFill>
                  <a:srgbClr val="002060"/>
                </a:solidFill>
              </a:rPr>
              <a:t> &lt; 0                            </a:t>
            </a:r>
            <a:r>
              <a:rPr lang="en-US" sz="2400" b="1" dirty="0" err="1">
                <a:solidFill>
                  <a:srgbClr val="002060"/>
                </a:solidFill>
              </a:rPr>
              <a:t>xij</a:t>
            </a:r>
            <a:r>
              <a:rPr lang="en-US" sz="2400" b="1" dirty="0">
                <a:solidFill>
                  <a:srgbClr val="002060"/>
                </a:solidFill>
              </a:rPr>
              <a:t>  = 3 + </a:t>
            </a:r>
            <a:r>
              <a:rPr lang="en-US" sz="2400" b="1" dirty="0" err="1" smtClean="0">
                <a:solidFill>
                  <a:srgbClr val="002060"/>
                </a:solidFill>
              </a:rPr>
              <a:t>xij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If     </a:t>
            </a:r>
            <a:r>
              <a:rPr lang="en-US" sz="2400" b="1" dirty="0" err="1" smtClean="0">
                <a:solidFill>
                  <a:srgbClr val="002060"/>
                </a:solidFill>
              </a:rPr>
              <a:t>xij</a:t>
            </a:r>
            <a:r>
              <a:rPr lang="en-US" sz="2400" b="1" dirty="0" smtClean="0">
                <a:solidFill>
                  <a:srgbClr val="002060"/>
                </a:solidFill>
              </a:rPr>
              <a:t> &gt; 3                   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xij</a:t>
            </a:r>
            <a:r>
              <a:rPr lang="en-US" sz="2400" b="1" dirty="0" smtClean="0">
                <a:solidFill>
                  <a:srgbClr val="002060"/>
                </a:solidFill>
              </a:rPr>
              <a:t> = </a:t>
            </a:r>
            <a:r>
              <a:rPr lang="en-US" sz="2400" b="1" dirty="0" err="1" smtClean="0">
                <a:solidFill>
                  <a:srgbClr val="002060"/>
                </a:solidFill>
              </a:rPr>
              <a:t>xij</a:t>
            </a:r>
            <a:r>
              <a:rPr lang="en-US" sz="2400" b="1" dirty="0" smtClean="0">
                <a:solidFill>
                  <a:srgbClr val="002060"/>
                </a:solidFill>
              </a:rPr>
              <a:t> – 3     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7891" name="TextBox 12"/>
          <p:cNvSpPr txBox="1">
            <a:spLocks noChangeArrowheads="1"/>
          </p:cNvSpPr>
          <p:nvPr/>
        </p:nvSpPr>
        <p:spPr bwMode="auto">
          <a:xfrm>
            <a:off x="533400" y="3216275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اگر اعداد خارج از محدوده بودند ، بازه را دورانی در نظر میگیریم </a:t>
            </a:r>
            <a:r>
              <a:rPr lang="fa-IR" sz="2000" dirty="0">
                <a:solidFill>
                  <a:prstClr val="black"/>
                </a:solidFill>
                <a:cs typeface="B Narm" pitchFamily="2" charset="-78"/>
              </a:rPr>
              <a:t>.</a:t>
            </a:r>
            <a:endParaRPr lang="en-US" sz="2000" dirty="0">
              <a:solidFill>
                <a:prstClr val="black"/>
              </a:solidFill>
              <a:cs typeface="B Narm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cs typeface="B Narm" pitchFamily="2" charset="-7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28800" y="4191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4799013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65" name="Group 77"/>
          <p:cNvGraphicFramePr>
            <a:graphicFrameLocks noGrp="1"/>
          </p:cNvGraphicFramePr>
          <p:nvPr/>
        </p:nvGraphicFramePr>
        <p:xfrm>
          <a:off x="1371600" y="1906588"/>
          <a:ext cx="5994400" cy="381000"/>
        </p:xfrm>
        <a:graphic>
          <a:graphicData uri="http://schemas.openxmlformats.org/drawingml/2006/table">
            <a:tbl>
              <a:tblPr/>
              <a:tblGrid>
                <a:gridCol w="1143000"/>
                <a:gridCol w="762000"/>
                <a:gridCol w="685800"/>
                <a:gridCol w="685800"/>
                <a:gridCol w="685800"/>
                <a:gridCol w="609600"/>
                <a:gridCol w="711200"/>
                <a:gridCol w="711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X1( t +1 )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</a:tr>
            </a:tbl>
          </a:graphicData>
        </a:graphic>
      </p:graphicFrame>
      <p:sp>
        <p:nvSpPr>
          <p:cNvPr id="37916" name="TextBox 24"/>
          <p:cNvSpPr txBox="1">
            <a:spLocks noChangeArrowheads="1"/>
          </p:cNvSpPr>
          <p:nvPr/>
        </p:nvSpPr>
        <p:spPr bwMode="auto">
          <a:xfrm>
            <a:off x="5803900" y="685800"/>
            <a:ext cx="2686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2060"/>
                </a:solidFill>
                <a:cs typeface="B Jadid" pitchFamily="2" charset="-78"/>
              </a:rPr>
              <a:t>گرد کردن اعداد :</a:t>
            </a:r>
          </a:p>
        </p:txBody>
      </p:sp>
      <p:sp>
        <p:nvSpPr>
          <p:cNvPr id="37960" name="Slide Number Placeholder 32"/>
          <p:cNvSpPr>
            <a:spLocks noGrp="1"/>
          </p:cNvSpPr>
          <p:nvPr>
            <p:ph type="sldNum" sz="quarter" idx="12"/>
          </p:nvPr>
        </p:nvSpPr>
        <p:spPr bwMode="auto">
          <a:xfrm>
            <a:off x="8382001" y="6172200"/>
            <a:ext cx="7239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2D0DB77-973C-4E31-806D-87DB68ED3B06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47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7" name="TextBox 8"/>
          <p:cNvSpPr txBox="1">
            <a:spLocks noChangeArrowheads="1"/>
          </p:cNvSpPr>
          <p:nvPr/>
        </p:nvSpPr>
        <p:spPr bwMode="auto">
          <a:xfrm>
            <a:off x="4038600" y="102235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F( x1 (t + 1 ) ) =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fit(x1 (t + 1 ) )= 0.2</a:t>
            </a:r>
            <a:endParaRPr lang="fa-IR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C1=0</a:t>
            </a:r>
            <a:endParaRPr lang="fa-IR" dirty="0">
              <a:solidFill>
                <a:prstClr val="black"/>
              </a:solidFill>
            </a:endParaRPr>
          </a:p>
        </p:txBody>
      </p:sp>
      <p:graphicFrame>
        <p:nvGraphicFramePr>
          <p:cNvPr id="3901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26799"/>
              </p:ext>
            </p:extLst>
          </p:nvPr>
        </p:nvGraphicFramePr>
        <p:xfrm>
          <a:off x="1219200" y="3887788"/>
          <a:ext cx="6264275" cy="1293813"/>
        </p:xfrm>
        <a:graphic>
          <a:graphicData uri="http://schemas.openxmlformats.org/drawingml/2006/table">
            <a:tbl>
              <a:tblPr/>
              <a:tblGrid>
                <a:gridCol w="788988"/>
                <a:gridCol w="549275"/>
                <a:gridCol w="669925"/>
                <a:gridCol w="669925"/>
                <a:gridCol w="669925"/>
                <a:gridCol w="668337"/>
                <a:gridCol w="669925"/>
                <a:gridCol w="669925"/>
                <a:gridCol w="9080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پیشرو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کارگر1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004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382001" y="6248400"/>
            <a:ext cx="723900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1BD07EDE-81E3-4972-9DBD-71BC717F6582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9012" name="Picture 100" descr="3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124200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0800" y="617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87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29000" y="4572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Jadid" pitchFamily="2" charset="-78"/>
              </a:rPr>
              <a:t>حرکت زنبور کارگر دوم:</a:t>
            </a:r>
            <a:endParaRPr lang="en-US" sz="2800" dirty="0">
              <a:cs typeface="B Jadid" pitchFamily="2" charset="-78"/>
            </a:endParaRPr>
          </a:p>
        </p:txBody>
      </p:sp>
      <p:graphicFrame>
        <p:nvGraphicFramePr>
          <p:cNvPr id="4004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560988"/>
              </p:ext>
            </p:extLst>
          </p:nvPr>
        </p:nvGraphicFramePr>
        <p:xfrm>
          <a:off x="381000" y="2057400"/>
          <a:ext cx="6972300" cy="1188720"/>
        </p:xfrm>
        <a:graphic>
          <a:graphicData uri="http://schemas.openxmlformats.org/drawingml/2006/table">
            <a:tbl>
              <a:tblPr/>
              <a:tblGrid>
                <a:gridCol w="1120775"/>
                <a:gridCol w="622300"/>
                <a:gridCol w="871538"/>
                <a:gridCol w="871537"/>
                <a:gridCol w="871538"/>
                <a:gridCol w="871537"/>
                <a:gridCol w="871538"/>
                <a:gridCol w="871537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X1(t)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X1(t+1)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81" name="Rectangle 3"/>
          <p:cNvSpPr>
            <a:spLocks noChangeArrowheads="1"/>
          </p:cNvSpPr>
          <p:nvPr/>
        </p:nvSpPr>
        <p:spPr bwMode="auto">
          <a:xfrm>
            <a:off x="457200" y="9906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I = 1</a:t>
            </a:r>
            <a:endParaRPr lang="fa-IR" sz="2400">
              <a:solidFill>
                <a:srgbClr val="002060"/>
              </a:solidFill>
              <a:latin typeface="Cambria Math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K =2</a:t>
            </a:r>
            <a:endParaRPr lang="fa-IR" sz="2400">
              <a:solidFill>
                <a:srgbClr val="002060"/>
              </a:solidFill>
              <a:latin typeface="Cambria Math" pitchFamily="18" charset="0"/>
            </a:endParaRPr>
          </a:p>
        </p:txBody>
      </p:sp>
      <p:sp>
        <p:nvSpPr>
          <p:cNvPr id="39982" name="Rectangle 4"/>
          <p:cNvSpPr>
            <a:spLocks noChangeArrowheads="1"/>
          </p:cNvSpPr>
          <p:nvPr/>
        </p:nvSpPr>
        <p:spPr bwMode="auto">
          <a:xfrm>
            <a:off x="1254125" y="3581400"/>
            <a:ext cx="7585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F(x(t+1))=6        fit(x1(t+1))=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0.142        C1=0</a:t>
            </a:r>
            <a:endParaRPr lang="fa-IR" sz="2400" dirty="0">
              <a:solidFill>
                <a:prstClr val="black"/>
              </a:solidFill>
            </a:endParaRPr>
          </a:p>
        </p:txBody>
      </p:sp>
      <p:graphicFrame>
        <p:nvGraphicFramePr>
          <p:cNvPr id="4004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46947"/>
              </p:ext>
            </p:extLst>
          </p:nvPr>
        </p:nvGraphicFramePr>
        <p:xfrm>
          <a:off x="1219200" y="4648200"/>
          <a:ext cx="6264275" cy="1647825"/>
        </p:xfrm>
        <a:graphic>
          <a:graphicData uri="http://schemas.openxmlformats.org/drawingml/2006/table">
            <a:tbl>
              <a:tblPr/>
              <a:tblGrid>
                <a:gridCol w="796925"/>
                <a:gridCol w="541338"/>
                <a:gridCol w="669925"/>
                <a:gridCol w="669925"/>
                <a:gridCol w="669925"/>
                <a:gridCol w="668337"/>
                <a:gridCol w="669925"/>
                <a:gridCol w="669925"/>
                <a:gridCol w="9080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پیشرو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کارگر1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کارگر2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</a:tr>
            </a:tbl>
          </a:graphicData>
        </a:graphic>
      </p:graphicFrame>
      <p:sp>
        <p:nvSpPr>
          <p:cNvPr id="40040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382001" y="6172200"/>
            <a:ext cx="7239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E55777B-088B-4CA0-8E57-2026A54997DA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8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3429000" y="315913"/>
            <a:ext cx="523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tx1">
                    <a:lumMod val="65000"/>
                    <a:lumOff val="35000"/>
                  </a:schemeClr>
                </a:solidFill>
                <a:cs typeface="B Jadid" pitchFamily="2" charset="-78"/>
              </a:rPr>
              <a:t>حرکت زنبور کارگر سوم: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B Jadid" pitchFamily="2" charset="-78"/>
            </a:endParaRPr>
          </a:p>
        </p:txBody>
      </p:sp>
      <p:graphicFrame>
        <p:nvGraphicFramePr>
          <p:cNvPr id="4107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61149"/>
              </p:ext>
            </p:extLst>
          </p:nvPr>
        </p:nvGraphicFramePr>
        <p:xfrm>
          <a:off x="1071349" y="2286000"/>
          <a:ext cx="6972300" cy="1188720"/>
        </p:xfrm>
        <a:graphic>
          <a:graphicData uri="http://schemas.openxmlformats.org/drawingml/2006/table">
            <a:tbl>
              <a:tblPr/>
              <a:tblGrid>
                <a:gridCol w="1120775"/>
                <a:gridCol w="622300"/>
                <a:gridCol w="871538"/>
                <a:gridCol w="871537"/>
                <a:gridCol w="871538"/>
                <a:gridCol w="871537"/>
                <a:gridCol w="871538"/>
                <a:gridCol w="871537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X1(t)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X1(t+1)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05" name="Rectangle 3"/>
          <p:cNvSpPr>
            <a:spLocks noChangeArrowheads="1"/>
          </p:cNvSpPr>
          <p:nvPr/>
        </p:nvSpPr>
        <p:spPr bwMode="auto">
          <a:xfrm>
            <a:off x="457200" y="9906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I = 1</a:t>
            </a:r>
            <a:endParaRPr lang="fa-IR" sz="2400" dirty="0">
              <a:solidFill>
                <a:srgbClr val="002060"/>
              </a:solidFill>
              <a:latin typeface="Cambria Math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K =3</a:t>
            </a:r>
            <a:endParaRPr lang="fa-IR" sz="2400" dirty="0">
              <a:solidFill>
                <a:srgbClr val="002060"/>
              </a:solidFill>
              <a:latin typeface="Cambria Math" pitchFamily="18" charset="0"/>
            </a:endParaRPr>
          </a:p>
        </p:txBody>
      </p:sp>
      <p:sp>
        <p:nvSpPr>
          <p:cNvPr id="41006" name="Rectangle 4"/>
          <p:cNvSpPr>
            <a:spLocks noChangeArrowheads="1"/>
          </p:cNvSpPr>
          <p:nvPr/>
        </p:nvSpPr>
        <p:spPr bwMode="auto">
          <a:xfrm>
            <a:off x="1066800" y="3810000"/>
            <a:ext cx="651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F(x(t+1))=6       fit(x1(t+1))=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0.142      C1=1</a:t>
            </a:r>
            <a:endParaRPr lang="fa-IR" sz="2400" dirty="0">
              <a:solidFill>
                <a:prstClr val="black"/>
              </a:solidFill>
            </a:endParaRPr>
          </a:p>
        </p:txBody>
      </p:sp>
      <p:graphicFrame>
        <p:nvGraphicFramePr>
          <p:cNvPr id="41078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57965"/>
              </p:ext>
            </p:extLst>
          </p:nvPr>
        </p:nvGraphicFramePr>
        <p:xfrm>
          <a:off x="1219200" y="4648200"/>
          <a:ext cx="6264275" cy="2044065"/>
        </p:xfrm>
        <a:graphic>
          <a:graphicData uri="http://schemas.openxmlformats.org/drawingml/2006/table">
            <a:tbl>
              <a:tblPr/>
              <a:tblGrid>
                <a:gridCol w="796925"/>
                <a:gridCol w="541338"/>
                <a:gridCol w="669925"/>
                <a:gridCol w="669925"/>
                <a:gridCol w="669925"/>
                <a:gridCol w="668337"/>
                <a:gridCol w="669925"/>
                <a:gridCol w="669925"/>
                <a:gridCol w="9080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پیشرو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کارگر1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کارگر2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0142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کارگر3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0.142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75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382001" y="6172200"/>
            <a:ext cx="7239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591A390-1C75-417D-8EE3-C58BB89EC2CA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00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81089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Jadid" pitchFamily="2" charset="-78"/>
              </a:rPr>
              <a:t>حرکت زنبور کارگر چهارم </a:t>
            </a:r>
            <a:r>
              <a:rPr lang="en-US" sz="2800" dirty="0" smtClean="0">
                <a:cs typeface="B Jadid" pitchFamily="2" charset="-78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cs typeface="B Jadid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I= </a:t>
            </a:r>
            <a:r>
              <a:rPr lang="en-US" sz="2400" dirty="0" smtClean="0"/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k </a:t>
            </a:r>
            <a:r>
              <a:rPr lang="en-US" sz="2400" dirty="0">
                <a:solidFill>
                  <a:srgbClr val="002060"/>
                </a:solidFill>
              </a:rPr>
              <a:t>= 1</a:t>
            </a:r>
          </a:p>
        </p:txBody>
      </p:sp>
      <p:graphicFrame>
        <p:nvGraphicFramePr>
          <p:cNvPr id="4207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99860"/>
              </p:ext>
            </p:extLst>
          </p:nvPr>
        </p:nvGraphicFramePr>
        <p:xfrm>
          <a:off x="896937" y="2027236"/>
          <a:ext cx="5961063" cy="1554164"/>
        </p:xfrm>
        <a:graphic>
          <a:graphicData uri="http://schemas.openxmlformats.org/drawingml/2006/table">
            <a:tbl>
              <a:tblPr/>
              <a:tblGrid>
                <a:gridCol w="946150"/>
                <a:gridCol w="544513"/>
                <a:gridCol w="744537"/>
                <a:gridCol w="744538"/>
                <a:gridCol w="746125"/>
                <a:gridCol w="744537"/>
                <a:gridCol w="744538"/>
                <a:gridCol w="746125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X2(t)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X2(t+1)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</a:tr>
            </a:tbl>
          </a:graphicData>
        </a:graphic>
      </p:graphicFrame>
      <p:sp>
        <p:nvSpPr>
          <p:cNvPr id="42029" name="TextBox 5"/>
          <p:cNvSpPr txBox="1">
            <a:spLocks noChangeArrowheads="1"/>
          </p:cNvSpPr>
          <p:nvPr/>
        </p:nvSpPr>
        <p:spPr bwMode="auto">
          <a:xfrm>
            <a:off x="838200" y="3849469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fit( x2 (t + 1 ) ) = </a:t>
            </a:r>
            <a:r>
              <a:rPr lang="en-US" sz="2400" dirty="0" smtClean="0">
                <a:solidFill>
                  <a:srgbClr val="002060"/>
                </a:solidFill>
              </a:rPr>
              <a:t>0.2          F(x2</a:t>
            </a:r>
            <a:r>
              <a:rPr lang="en-US" sz="2400" dirty="0">
                <a:solidFill>
                  <a:srgbClr val="002060"/>
                </a:solidFill>
              </a:rPr>
              <a:t>( t +1 )) = </a:t>
            </a:r>
            <a:r>
              <a:rPr lang="en-US" sz="2400" dirty="0" smtClean="0">
                <a:solidFill>
                  <a:srgbClr val="002060"/>
                </a:solidFill>
              </a:rPr>
              <a:t>4          C2=1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2080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13934"/>
              </p:ext>
            </p:extLst>
          </p:nvPr>
        </p:nvGraphicFramePr>
        <p:xfrm>
          <a:off x="898525" y="4592638"/>
          <a:ext cx="6264275" cy="1276350"/>
        </p:xfrm>
        <a:graphic>
          <a:graphicData uri="http://schemas.openxmlformats.org/drawingml/2006/table">
            <a:tbl>
              <a:tblPr/>
              <a:tblGrid>
                <a:gridCol w="788988"/>
                <a:gridCol w="549275"/>
                <a:gridCol w="669925"/>
                <a:gridCol w="669925"/>
                <a:gridCol w="669925"/>
                <a:gridCol w="668337"/>
                <a:gridCol w="669925"/>
                <a:gridCol w="669925"/>
                <a:gridCol w="9080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پیشرو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کارگر4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</a:tr>
            </a:tbl>
          </a:graphicData>
        </a:graphic>
      </p:graphicFrame>
      <p:sp>
        <p:nvSpPr>
          <p:cNvPr id="42076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6096000"/>
            <a:ext cx="952500" cy="62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880E39E-6498-4FD0-85C9-A93F87F867DC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61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زنبور کارگر پنجم به منبع دوم فرستاده میشود و زنبور کارگر ششم و هفتم به منبع سوم فرستاده میشوند </a:t>
            </a:r>
            <a:endParaRPr lang="en-US" sz="2400" dirty="0">
              <a:solidFill>
                <a:srgbClr val="002060"/>
              </a:solidFill>
              <a:cs typeface="B Narm" pitchFamily="2" charset="-78"/>
            </a:endParaRPr>
          </a:p>
        </p:txBody>
      </p:sp>
      <p:graphicFrame>
        <p:nvGraphicFramePr>
          <p:cNvPr id="43129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14620"/>
              </p:ext>
            </p:extLst>
          </p:nvPr>
        </p:nvGraphicFramePr>
        <p:xfrm>
          <a:off x="838200" y="1752600"/>
          <a:ext cx="6264275" cy="1647825"/>
        </p:xfrm>
        <a:graphic>
          <a:graphicData uri="http://schemas.openxmlformats.org/drawingml/2006/table">
            <a:tbl>
              <a:tblPr/>
              <a:tblGrid>
                <a:gridCol w="788988"/>
                <a:gridCol w="549275"/>
                <a:gridCol w="669925"/>
                <a:gridCol w="669925"/>
                <a:gridCol w="669925"/>
                <a:gridCol w="668337"/>
                <a:gridCol w="669925"/>
                <a:gridCol w="669925"/>
                <a:gridCol w="9080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پیشرو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کارگر4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کارگر5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131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55145"/>
              </p:ext>
            </p:extLst>
          </p:nvPr>
        </p:nvGraphicFramePr>
        <p:xfrm>
          <a:off x="838200" y="4343400"/>
          <a:ext cx="6264275" cy="1647825"/>
        </p:xfrm>
        <a:graphic>
          <a:graphicData uri="http://schemas.openxmlformats.org/drawingml/2006/table">
            <a:tbl>
              <a:tblPr/>
              <a:tblGrid>
                <a:gridCol w="788988"/>
                <a:gridCol w="549275"/>
                <a:gridCol w="669925"/>
                <a:gridCol w="669925"/>
                <a:gridCol w="669925"/>
                <a:gridCol w="668337"/>
                <a:gridCol w="669925"/>
                <a:gridCol w="669925"/>
                <a:gridCol w="9080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منبع3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پیشرو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کارگر6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کارگر7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125" name="TextBox 4"/>
          <p:cNvSpPr txBox="1">
            <a:spLocks noChangeArrowheads="1"/>
          </p:cNvSpPr>
          <p:nvPr/>
        </p:nvSpPr>
        <p:spPr bwMode="auto">
          <a:xfrm>
            <a:off x="990600" y="3581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C2=1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126" name="TextBox 5"/>
          <p:cNvSpPr txBox="1">
            <a:spLocks noChangeArrowheads="1"/>
          </p:cNvSpPr>
          <p:nvPr/>
        </p:nvSpPr>
        <p:spPr bwMode="auto">
          <a:xfrm>
            <a:off x="990600" y="6096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C3=0</a:t>
            </a:r>
          </a:p>
        </p:txBody>
      </p:sp>
      <p:sp>
        <p:nvSpPr>
          <p:cNvPr id="4312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6096000"/>
            <a:ext cx="876300" cy="62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03CD89F9-774F-417D-9FC2-FA33AF2BA9C9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87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3025775" y="457200"/>
            <a:ext cx="5432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cs typeface="B Jadid" pitchFamily="2" charset="-78"/>
              </a:rPr>
              <a:t>مرحله پنجم: وجود منبع متروک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143000" y="16002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در مراحل قبل شاخص های محاکمه را بدست اوردیم و هیچ کدام به </a:t>
            </a:r>
            <a:r>
              <a:rPr lang="en-US" sz="2400" dirty="0">
                <a:solidFill>
                  <a:srgbClr val="002060"/>
                </a:solidFill>
                <a:cs typeface="B Narm" pitchFamily="2" charset="-78"/>
              </a:rPr>
              <a:t>limit</a:t>
            </a: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 نرسیده بودند و متروک نمیشوند</a:t>
            </a:r>
            <a:endParaRPr lang="en-US" sz="2400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219200" y="25146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cs typeface="B Narm" pitchFamily="2" charset="-78"/>
              </a:rPr>
              <a:t>C1=1 </a:t>
            </a:r>
            <a:r>
              <a:rPr lang="en-US" sz="2400" dirty="0">
                <a:solidFill>
                  <a:srgbClr val="002060"/>
                </a:solidFill>
                <a:cs typeface="B Narm" pitchFamily="2" charset="-78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cs typeface="B Narm" pitchFamily="2" charset="-78"/>
              </a:rPr>
              <a:t>C2=1 </a:t>
            </a:r>
            <a:r>
              <a:rPr lang="en-US" sz="2400" dirty="0">
                <a:solidFill>
                  <a:srgbClr val="002060"/>
                </a:solidFill>
                <a:cs typeface="B Narm" pitchFamily="2" charset="-78"/>
              </a:rPr>
              <a:t>, C3=0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524000" y="3429000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25% پایین کارایی متروک شده بودند . به جای جواب های متروک جواب های تصادفی قرار می دهیم</a:t>
            </a:r>
            <a:endParaRPr lang="en-US" sz="2400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4403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378588" y="6172200"/>
            <a:ext cx="8763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5911B00-5E73-4828-9D2A-0983C2597800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11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197621" y="381000"/>
            <a:ext cx="4671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Jadid" pitchFamily="2" charset="-78"/>
              </a:rPr>
              <a:t>مرحله ششم: جستجوی منبع جدید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676400" y="1219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جستجوی منبع جدید توسط زنبور پیشرو چهارم:</a:t>
            </a:r>
            <a:endParaRPr lang="en-US" sz="2400" dirty="0">
              <a:solidFill>
                <a:srgbClr val="002060"/>
              </a:solidFill>
              <a:cs typeface="B Narm" pitchFamily="2" charset="-78"/>
            </a:endParaRPr>
          </a:p>
        </p:txBody>
      </p:sp>
      <p:graphicFrame>
        <p:nvGraphicFramePr>
          <p:cNvPr id="450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92525"/>
              </p:ext>
            </p:extLst>
          </p:nvPr>
        </p:nvGraphicFramePr>
        <p:xfrm>
          <a:off x="2514600" y="4429125"/>
          <a:ext cx="5334000" cy="37147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080" name="TextBox 6"/>
          <p:cNvSpPr txBox="1">
            <a:spLocks noChangeArrowheads="1"/>
          </p:cNvSpPr>
          <p:nvPr/>
        </p:nvSpPr>
        <p:spPr bwMode="auto">
          <a:xfrm>
            <a:off x="4191000" y="5226050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F(x4)=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Fit(x4)= 0.33</a:t>
            </a:r>
          </a:p>
        </p:txBody>
      </p:sp>
      <p:sp>
        <p:nvSpPr>
          <p:cNvPr id="4508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305801" y="6172200"/>
            <a:ext cx="83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E249E46-4C5C-4679-8413-7A3E75D82D42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5084" name="Picture 28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66700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86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3195638" y="533400"/>
            <a:ext cx="5262562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B Jadid" pitchFamily="2" charset="-78"/>
              </a:rPr>
              <a:t>مرحله </a:t>
            </a:r>
            <a:r>
              <a:rPr lang="fa-I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Jadid" pitchFamily="2" charset="-78"/>
              </a:rPr>
              <a:t>هفتم: </a:t>
            </a:r>
            <a:r>
              <a:rPr lang="fa-I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B Jadid" pitchFamily="2" charset="-78"/>
              </a:rPr>
              <a:t>شرط خاتمه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609600" y="1600200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بالاترین کارایی هر منبع را انتخاب میکنیم وسپس شرط خاتمه را روی آن بررسی میکنیم:</a:t>
            </a:r>
            <a:endParaRPr lang="en-US" sz="2000" dirty="0">
              <a:solidFill>
                <a:srgbClr val="002060"/>
              </a:solidFill>
              <a:cs typeface="B Narm" pitchFamily="2" charset="-78"/>
            </a:endParaRPr>
          </a:p>
        </p:txBody>
      </p:sp>
      <p:graphicFrame>
        <p:nvGraphicFramePr>
          <p:cNvPr id="46161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26567"/>
              </p:ext>
            </p:extLst>
          </p:nvPr>
        </p:nvGraphicFramePr>
        <p:xfrm>
          <a:off x="1066800" y="2743200"/>
          <a:ext cx="6351588" cy="2019300"/>
        </p:xfrm>
        <a:graphic>
          <a:graphicData uri="http://schemas.openxmlformats.org/drawingml/2006/table">
            <a:tbl>
              <a:tblPr/>
              <a:tblGrid>
                <a:gridCol w="687388"/>
                <a:gridCol w="479425"/>
                <a:gridCol w="584200"/>
                <a:gridCol w="584200"/>
                <a:gridCol w="584200"/>
                <a:gridCol w="582612"/>
                <a:gridCol w="584200"/>
                <a:gridCol w="584200"/>
                <a:gridCol w="841375"/>
                <a:gridCol w="83978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</a:tr>
            </a:tbl>
          </a:graphicData>
        </a:graphic>
      </p:graphicFrame>
      <p:sp>
        <p:nvSpPr>
          <p:cNvPr id="46158" name="TextBox 4"/>
          <p:cNvSpPr txBox="1">
            <a:spLocks noChangeArrowheads="1"/>
          </p:cNvSpPr>
          <p:nvPr/>
        </p:nvSpPr>
        <p:spPr bwMode="auto">
          <a:xfrm>
            <a:off x="1524000" y="5405437"/>
            <a:ext cx="716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شرط خاتمه برقرارنیست </a:t>
            </a:r>
            <a:endParaRPr lang="en-US" sz="2000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4615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248400"/>
            <a:ext cx="685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60FD34C-38F8-44B7-8B3A-CD7E8537340B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52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3124200" y="6096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tx1">
                    <a:lumMod val="65000"/>
                    <a:lumOff val="35000"/>
                  </a:schemeClr>
                </a:solidFill>
                <a:cs typeface="B Jadid" pitchFamily="2" charset="-78"/>
              </a:rPr>
              <a:t>چرخه دوم مساله: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B Jadid" pitchFamily="2" charset="-78"/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3124200" y="1524000"/>
            <a:ext cx="541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B Narm" pitchFamily="2" charset="-78"/>
              </a:rPr>
              <a:t>مرحله دوم: انتخاب منابع بهتر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B Narm" pitchFamily="2" charset="-78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cs typeface="Times New Roman" pitchFamily="18" charset="0"/>
              </a:rPr>
              <a:t>j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cs typeface="Times New Roman" pitchFamily="18" charset="0"/>
              </a:rPr>
              <a:t>j</a:t>
            </a:r>
          </a:p>
        </p:txBody>
      </p:sp>
      <p:graphicFrame>
        <p:nvGraphicFramePr>
          <p:cNvPr id="4717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36810"/>
              </p:ext>
            </p:extLst>
          </p:nvPr>
        </p:nvGraphicFramePr>
        <p:xfrm>
          <a:off x="1066800" y="2743200"/>
          <a:ext cx="6351588" cy="1647825"/>
        </p:xfrm>
        <a:graphic>
          <a:graphicData uri="http://schemas.openxmlformats.org/drawingml/2006/table">
            <a:tbl>
              <a:tblPr/>
              <a:tblGrid>
                <a:gridCol w="687388"/>
                <a:gridCol w="479425"/>
                <a:gridCol w="584200"/>
                <a:gridCol w="584200"/>
                <a:gridCol w="584200"/>
                <a:gridCol w="582612"/>
                <a:gridCol w="584200"/>
                <a:gridCol w="584200"/>
                <a:gridCol w="841375"/>
                <a:gridCol w="83978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 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3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منبع4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Palatino Linotype" pitchFamily="18" charset="0"/>
                        <a:cs typeface="B Narm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alatino Linotype" pitchFamily="18" charset="0"/>
                          <a:cs typeface="B Narm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172" name="TextBox 6"/>
          <p:cNvSpPr txBox="1">
            <a:spLocks noChangeArrowheads="1"/>
          </p:cNvSpPr>
          <p:nvPr/>
        </p:nvSpPr>
        <p:spPr bwMode="auto">
          <a:xfrm>
            <a:off x="685800" y="518160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B050"/>
                </a:solidFill>
                <a:cs typeface="B Jadid" pitchFamily="2" charset="-78"/>
              </a:rPr>
              <a:t>مراحل الگوریتم تکرار میشود تا به شرط خاتمه برسیم</a:t>
            </a:r>
            <a:endParaRPr lang="en-US" sz="2800" dirty="0">
              <a:solidFill>
                <a:srgbClr val="00B050"/>
              </a:solidFill>
              <a:cs typeface="B Jadid" pitchFamily="2" charset="-78"/>
            </a:endParaRPr>
          </a:p>
        </p:txBody>
      </p:sp>
      <p:sp>
        <p:nvSpPr>
          <p:cNvPr id="47173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6248400"/>
            <a:ext cx="876300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2BF7CA8-1B50-4E1A-AA7C-F5EC1D2A708E}" type="slidenum"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78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z="4000" smtClean="0"/>
              <a:pPr/>
              <a:t>5</a:t>
            </a:fld>
            <a:endParaRPr lang="fa-I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8458200" cy="5663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dirty="0" smtClean="0">
                <a:cs typeface="B Jadid" pitchFamily="2" charset="-78"/>
              </a:rPr>
              <a:t>زنبورها:</a:t>
            </a:r>
          </a:p>
          <a:p>
            <a:r>
              <a:rPr lang="fa-IR" sz="2800" dirty="0" smtClean="0">
                <a:cs typeface="B Narm" pitchFamily="2" charset="-78"/>
              </a:rPr>
              <a:t>زنبورها شامل سه دسته هستند.</a:t>
            </a:r>
          </a:p>
          <a:p>
            <a:r>
              <a:rPr lang="fa-IR" sz="2800" b="1" dirty="0" smtClean="0">
                <a:cs typeface="B Narm" pitchFamily="2" charset="-78"/>
              </a:rPr>
              <a:t>1- </a:t>
            </a:r>
            <a:r>
              <a:rPr lang="fa-IR" sz="2800" b="1" dirty="0" smtClean="0">
                <a:solidFill>
                  <a:srgbClr val="FF0000"/>
                </a:solidFill>
                <a:cs typeface="B Narm" pitchFamily="2" charset="-78"/>
              </a:rPr>
              <a:t>زنبور پیشرو: </a:t>
            </a:r>
            <a:r>
              <a:rPr lang="fa-IR" sz="2800" dirty="0" smtClean="0">
                <a:cs typeface="B Narm" pitchFamily="2" charset="-78"/>
              </a:rPr>
              <a:t>این زنبور مسئولیت پیدا کردن مواد غذایی جدید، شهد جدید و منابع را دارد.</a:t>
            </a:r>
          </a:p>
          <a:p>
            <a:endParaRPr lang="fa-IR" sz="2800" dirty="0" smtClean="0">
              <a:cs typeface="B Narm" pitchFamily="2" charset="-78"/>
            </a:endParaRPr>
          </a:p>
          <a:p>
            <a:r>
              <a:rPr lang="fa-IR" sz="2800" dirty="0" smtClean="0">
                <a:cs typeface="B Narm" pitchFamily="2" charset="-78"/>
              </a:rPr>
              <a:t>2- </a:t>
            </a:r>
            <a:r>
              <a:rPr lang="fa-IR" sz="2800" b="1" dirty="0" smtClean="0">
                <a:solidFill>
                  <a:srgbClr val="FF0000"/>
                </a:solidFill>
                <a:cs typeface="B Narm" pitchFamily="2" charset="-78"/>
              </a:rPr>
              <a:t>زنبورکارگر: </a:t>
            </a:r>
            <a:r>
              <a:rPr lang="fa-IR" sz="2800" dirty="0" smtClean="0">
                <a:cs typeface="B Narm" pitchFamily="2" charset="-78"/>
              </a:rPr>
              <a:t>به طرف منابع غذایی از پیش تعیین شده فرستاده میشود و موقعیت همسایه ها را نیز بررسی میکند. </a:t>
            </a:r>
          </a:p>
          <a:p>
            <a:endParaRPr lang="fa-IR" sz="2800" dirty="0" smtClean="0">
              <a:cs typeface="B Narm" pitchFamily="2" charset="-78"/>
            </a:endParaRPr>
          </a:p>
          <a:p>
            <a:r>
              <a:rPr lang="fa-IR" sz="2800" dirty="0" smtClean="0">
                <a:cs typeface="B Narm" pitchFamily="2" charset="-78"/>
              </a:rPr>
              <a:t>3- </a:t>
            </a:r>
            <a:r>
              <a:rPr lang="fa-IR" sz="2800" b="1" dirty="0" smtClean="0">
                <a:solidFill>
                  <a:srgbClr val="FF0000"/>
                </a:solidFill>
                <a:cs typeface="B Narm" pitchFamily="2" charset="-78"/>
              </a:rPr>
              <a:t>زنبورناظر:</a:t>
            </a:r>
            <a:r>
              <a:rPr lang="en-US" sz="2800" b="1" dirty="0" smtClean="0">
                <a:solidFill>
                  <a:srgbClr val="FF0000"/>
                </a:solidFill>
                <a:cs typeface="B Narm" pitchFamily="2" charset="-78"/>
              </a:rPr>
              <a:t> </a:t>
            </a:r>
            <a:r>
              <a:rPr lang="fa-IR" sz="2800" dirty="0" smtClean="0">
                <a:cs typeface="B Narm" pitchFamily="2" charset="-78"/>
              </a:rPr>
              <a:t>زنبوری که در کندو با دریافت اطلاعات منابع غذایی از زنبور کارگر و پیشرو منابع غذایی را برای جمع آوری شهد انتخاب میکند.</a:t>
            </a:r>
          </a:p>
          <a:p>
            <a:endParaRPr lang="fa-IR" sz="2800" dirty="0" smtClean="0">
              <a:solidFill>
                <a:srgbClr val="C00000"/>
              </a:solidFill>
              <a:cs typeface="B Narm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381000"/>
            <a:ext cx="7772400" cy="685800"/>
          </a:xfrm>
        </p:spPr>
        <p:txBody>
          <a:bodyPr>
            <a:normAutofit/>
          </a:bodyPr>
          <a:lstStyle/>
          <a:p>
            <a:pPr algn="r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fa-IR" sz="3600" b="1" dirty="0" smtClean="0">
                <a:solidFill>
                  <a:schemeClr val="tx1"/>
                </a:solidFill>
                <a:cs typeface="B Jadid" pitchFamily="2" charset="-78"/>
              </a:rPr>
              <a:t>حل مسئله </a:t>
            </a:r>
            <a:r>
              <a:rPr lang="en-US" sz="3600" b="1" dirty="0" smtClean="0">
                <a:solidFill>
                  <a:schemeClr val="tx1"/>
                </a:solidFill>
                <a:cs typeface="B Jadid" pitchFamily="2" charset="-78"/>
              </a:rPr>
              <a:t>n</a:t>
            </a:r>
            <a:r>
              <a:rPr lang="fa-IR" sz="3600" b="1" dirty="0" smtClean="0">
                <a:solidFill>
                  <a:schemeClr val="tx1"/>
                </a:solidFill>
                <a:cs typeface="B Jadid" pitchFamily="2" charset="-78"/>
              </a:rPr>
              <a:t> وزیر</a:t>
            </a:r>
            <a:r>
              <a:rPr lang="en-US" sz="3600" b="1" dirty="0" smtClean="0">
                <a:solidFill>
                  <a:schemeClr val="tx1"/>
                </a:solidFill>
                <a:cs typeface="B Jadid" pitchFamily="2" charset="-78"/>
              </a:rPr>
              <a:t>:</a:t>
            </a:r>
            <a:endParaRPr lang="en-US" sz="3600" b="1" dirty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53252" name="Slide Number Placeholder 4"/>
          <p:cNvSpPr txBox="1">
            <a:spLocks noGrp="1"/>
          </p:cNvSpPr>
          <p:nvPr/>
        </p:nvSpPr>
        <p:spPr bwMode="auto">
          <a:xfrm>
            <a:off x="8382001" y="6135470"/>
            <a:ext cx="723900" cy="58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3E36B70-C6CD-4207-85C3-A4DF83E38571}" type="slidenum">
              <a:rPr lang="en-US" sz="4000"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4000" dirty="0">
              <a:latin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1000" y="1219200"/>
            <a:ext cx="8153400" cy="5410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 rtl="1">
              <a:lnSpc>
                <a:spcPct val="14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Jadid" pitchFamily="2" charset="-78"/>
              </a:rPr>
              <a:t>مرحله اول: تعیین پارامتر های اولیه</a:t>
            </a:r>
            <a:endParaRPr lang="en-US" sz="2800" b="1" dirty="0" smtClean="0">
              <a:solidFill>
                <a:schemeClr val="tx1"/>
              </a:solidFill>
              <a:cs typeface="B Jadid" pitchFamily="2" charset="-78"/>
            </a:endParaRPr>
          </a:p>
          <a:p>
            <a:pPr algn="l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2060"/>
                </a:solidFill>
                <a:cs typeface="B Narm" pitchFamily="2" charset="-78"/>
              </a:rPr>
              <a:t>cs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 =11</a:t>
            </a:r>
            <a:endParaRPr lang="fa-IR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lvl="1" algn="r" rtl="1">
              <a:buFont typeface="Arial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زنبور پیشرو 4 (جواب های اولیه)                           </a:t>
            </a:r>
          </a:p>
          <a:p>
            <a:pPr lvl="1" algn="r" rtl="1">
              <a:buFont typeface="Arial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زنبور کارگر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7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)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3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تا برای بهترین منبع و برای دو منبع متوسط هر کدام دو زنبور)                                      </a:t>
            </a:r>
            <a:endParaRPr lang="en-US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D = 8  </a:t>
            </a:r>
            <a:endParaRPr lang="fa-IR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k =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1 , 2 , 3 , 4</a:t>
            </a:r>
            <a:endParaRPr lang="fa-IR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F(xᵢ)= 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تعداد برخورد ها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Cᵢ=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شاخص محاکمه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, L=</a:t>
            </a:r>
            <a:r>
              <a:rPr lang="en-US" sz="2000" dirty="0" err="1" smtClean="0">
                <a:solidFill>
                  <a:srgbClr val="002060"/>
                </a:solidFill>
                <a:cs typeface="B Narm" pitchFamily="2" charset="-78"/>
              </a:rPr>
              <a:t>cs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*d/2=11*8/2=44  </a:t>
            </a: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اگر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Cᵢ&gt;=L 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منبع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i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 ام به شرطی که بهترین منبع نباشد با یک جواب تصادفی تعویض می شود</a:t>
            </a:r>
            <a:endParaRPr lang="en-US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algn="l"/>
            <a:r>
              <a:rPr lang="en-US" sz="2000" dirty="0" err="1" smtClean="0">
                <a:solidFill>
                  <a:srgbClr val="002060"/>
                </a:solidFill>
                <a:cs typeface="B Narm" pitchFamily="2" charset="-78"/>
              </a:rPr>
              <a:t>Xmin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=0 ; </a:t>
            </a:r>
            <a:r>
              <a:rPr lang="en-US" sz="2000" dirty="0" err="1" smtClean="0">
                <a:solidFill>
                  <a:srgbClr val="002060"/>
                </a:solidFill>
                <a:cs typeface="B Narm" pitchFamily="2" charset="-78"/>
              </a:rPr>
              <a:t>Xmax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=7</a:t>
            </a:r>
            <a:endParaRPr lang="fa-IR" sz="2000" dirty="0" smtClean="0">
              <a:solidFill>
                <a:srgbClr val="002060"/>
              </a:solidFill>
              <a:cs typeface="B Narm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هدف: رسیدن به </a:t>
            </a:r>
            <a:r>
              <a:rPr lang="en-US" sz="2000" dirty="0" smtClean="0">
                <a:solidFill>
                  <a:srgbClr val="002060"/>
                </a:solidFill>
                <a:cs typeface="B Narm" pitchFamily="2" charset="-78"/>
              </a:rPr>
              <a:t>fit (xᵢ) =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457200"/>
            <a:ext cx="8382000" cy="5668963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Arial" charset="0"/>
              <a:buNone/>
            </a:pPr>
            <a:r>
              <a:rPr lang="fa-IR" sz="2600" dirty="0" smtClean="0">
                <a:solidFill>
                  <a:schemeClr val="tx1"/>
                </a:solidFill>
                <a:cs typeface="B Jadid" pitchFamily="2" charset="-78"/>
              </a:rPr>
              <a:t> </a:t>
            </a:r>
            <a:r>
              <a:rPr lang="fa-IR" sz="2600" b="1" dirty="0" smtClean="0">
                <a:solidFill>
                  <a:schemeClr val="tx1"/>
                </a:solidFill>
                <a:cs typeface="B Jadid" pitchFamily="2" charset="-78"/>
              </a:rPr>
              <a:t>مرحله دوم: ارسال زنبورهای پیشرو و تولید جوابهای اولیه مسئله</a:t>
            </a:r>
            <a:endParaRPr lang="en-US" sz="2600" b="1" dirty="0" smtClean="0">
              <a:solidFill>
                <a:schemeClr val="tx1"/>
              </a:solidFill>
              <a:cs typeface="B Jadid" pitchFamily="2" charset="-78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fa-IR" sz="2600" dirty="0" smtClean="0">
              <a:solidFill>
                <a:srgbClr val="42568D"/>
              </a:solidFill>
              <a:cs typeface="Tahoma" pitchFamily="34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solidFill>
                <a:srgbClr val="42568D"/>
              </a:solidFill>
              <a:cs typeface="Times New Roman" pitchFamily="18" charset="0"/>
            </a:endParaRPr>
          </a:p>
          <a:p>
            <a:pPr algn="r" rtl="1">
              <a:lnSpc>
                <a:spcPct val="90000"/>
              </a:lnSpc>
              <a:buFont typeface="Arial" charset="0"/>
              <a:buNone/>
            </a:pPr>
            <a:r>
              <a:rPr lang="fa-IR" sz="2600" dirty="0" smtClean="0">
                <a:solidFill>
                  <a:srgbClr val="002060"/>
                </a:solidFill>
                <a:cs typeface="B Narm" pitchFamily="2" charset="-78"/>
              </a:rPr>
              <a:t>منبع اول:</a:t>
            </a: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>
                <a:solidFill>
                  <a:srgbClr val="002060"/>
                </a:solidFill>
                <a:cs typeface="Times New Roman" pitchFamily="18" charset="0"/>
              </a:rPr>
              <a:t>x</a:t>
            </a: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₁₀= 0 + 0.71 * ( 7 – 0 )= 5</a:t>
            </a:r>
            <a:endParaRPr lang="fa-IR" sz="2600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x₁₁= 0 +  0.14 * (7 – 0 )= 1</a:t>
            </a: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x₁₂= 0 +  0.57 * (7 – 0 )= 4</a:t>
            </a: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x₁₃= 0 +  0.0 * (7 – 0 )= 0</a:t>
            </a: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x₁₄= 0 +  0.85 * (7 – 0 )= 6</a:t>
            </a: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x₁₅= 0 +  0.42 * (7 – 0 )= 3</a:t>
            </a: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x₁₆= 0 +  0.28 * (7 – 0 )= 2</a:t>
            </a:r>
          </a:p>
          <a:p>
            <a:pPr rtl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x₁₇= 0 +  0.14 * (7 – 0 )= 7</a:t>
            </a:r>
            <a:endParaRPr lang="en-US" sz="2600" dirty="0" smtClean="0"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en-US" sz="2600" dirty="0" smtClean="0">
              <a:cs typeface="Times New Roman" pitchFamily="18" charset="0"/>
            </a:endParaRPr>
          </a:p>
          <a:p>
            <a:pPr rtl="1">
              <a:lnSpc>
                <a:spcPct val="90000"/>
              </a:lnSpc>
              <a:buFont typeface="Arial" charset="0"/>
              <a:buNone/>
            </a:pPr>
            <a:endParaRPr lang="fa-IR" sz="2600" dirty="0" smtClean="0">
              <a:cs typeface="Tahoma" pitchFamily="34" charset="0"/>
            </a:endParaRPr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fa-IR" sz="2200" dirty="0" smtClean="0"/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en-US" sz="2200" dirty="0" smtClean="0"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53000" y="3048000"/>
          <a:ext cx="3124200" cy="2928939"/>
        </p:xfrm>
        <a:graphic>
          <a:graphicData uri="http://schemas.openxmlformats.org/drawingml/2006/table">
            <a:tbl>
              <a:tblPr/>
              <a:tblGrid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∎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4360" name="Text Box 88"/>
          <p:cNvSpPr txBox="1">
            <a:spLocks noChangeArrowheads="1"/>
          </p:cNvSpPr>
          <p:nvPr/>
        </p:nvSpPr>
        <p:spPr bwMode="auto">
          <a:xfrm>
            <a:off x="1905000" y="1447800"/>
            <a:ext cx="3778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jmin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+r(X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jmax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jmin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248400"/>
            <a:ext cx="647700" cy="473075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fa-IR" sz="40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56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1717675"/>
          <a:ext cx="6858000" cy="20859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8075"/>
                <a:gridCol w="625925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5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0060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منبع 1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4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6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3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7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430060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منبع</a:t>
                      </a:r>
                      <a:r>
                        <a:rPr lang="fa-IR" sz="1800" dirty="0" smtClean="0"/>
                        <a:t> 2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4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6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3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7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430060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منبع</a:t>
                      </a:r>
                      <a:r>
                        <a:rPr lang="fa-IR" sz="1800" dirty="0" smtClean="0"/>
                        <a:t> 3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430060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منبع</a:t>
                      </a:r>
                      <a:r>
                        <a:rPr lang="fa-IR" sz="1800" dirty="0" smtClean="0"/>
                        <a:t> 4</a:t>
                      </a:r>
                      <a:endParaRPr lang="en-US" sz="1800" dirty="0"/>
                    </a:p>
                  </a:txBody>
                  <a:tcPr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7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3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4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6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</a:t>
                      </a:r>
                      <a:endParaRPr lang="en-US" sz="18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55360" name="TextBox 3"/>
          <p:cNvSpPr txBox="1">
            <a:spLocks noChangeArrowheads="1"/>
          </p:cNvSpPr>
          <p:nvPr/>
        </p:nvSpPr>
        <p:spPr bwMode="auto">
          <a:xfrm>
            <a:off x="5791200" y="803275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2060"/>
                </a:solidFill>
                <a:latin typeface="Arial" charset="0"/>
                <a:cs typeface="B Jadid" pitchFamily="2" charset="-78"/>
              </a:rPr>
              <a:t>منابع اولیه:</a:t>
            </a:r>
            <a:endParaRPr lang="en-US" sz="2800" dirty="0">
              <a:solidFill>
                <a:srgbClr val="002060"/>
              </a:solidFill>
              <a:latin typeface="Arial" charset="0"/>
              <a:cs typeface="B Jadid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1" y="6232525"/>
            <a:ext cx="723900" cy="473075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64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3362" y="422275"/>
            <a:ext cx="43669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3200" b="1" dirty="0">
                <a:latin typeface="Century Gothic"/>
                <a:cs typeface="B Jadid" pitchFamily="2" charset="-78"/>
              </a:rPr>
              <a:t>مرحله سوم: </a:t>
            </a:r>
            <a:r>
              <a:rPr lang="fa-IR" sz="2600" b="1" dirty="0">
                <a:latin typeface="Century Gothic"/>
                <a:cs typeface="B Jadid" pitchFamily="2" charset="-78"/>
              </a:rPr>
              <a:t>انتخاب منابع بهتر</a:t>
            </a:r>
            <a:endParaRPr lang="en-US" sz="2600" b="1" dirty="0">
              <a:latin typeface="Century Gothic"/>
              <a:cs typeface="B Jadid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3170238"/>
          <a:ext cx="3124200" cy="292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</a:tblGrid>
              <a:tr h="3657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∎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</a:tr>
              <a:tr h="3657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∎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∎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</a:tr>
              <a:tr h="3657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∎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∎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</a:tr>
              <a:tr h="365720">
                <a:tc>
                  <a:txBody>
                    <a:bodyPr/>
                    <a:lstStyle/>
                    <a:p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∎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∎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</a:tr>
              <a:tr h="3657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∎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6406" name="TextBox 6"/>
          <p:cNvSpPr txBox="1">
            <a:spLocks noChangeArrowheads="1"/>
          </p:cNvSpPr>
          <p:nvPr/>
        </p:nvSpPr>
        <p:spPr bwMode="auto">
          <a:xfrm>
            <a:off x="990600" y="19812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fit(xᵢ) = 1 / (1+F( xᵢ )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407" name="TextBox 7"/>
          <p:cNvSpPr txBox="1">
            <a:spLocks noChangeArrowheads="1"/>
          </p:cNvSpPr>
          <p:nvPr/>
        </p:nvSpPr>
        <p:spPr bwMode="auto">
          <a:xfrm>
            <a:off x="4953000" y="2743200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2060"/>
                </a:solidFill>
                <a:cs typeface="B Narm" pitchFamily="2" charset="-78"/>
              </a:rPr>
              <a:t>بدست آوردن کارایی منبع اول:</a:t>
            </a:r>
            <a:endParaRPr lang="en-US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56408" name="TextBox 8"/>
          <p:cNvSpPr txBox="1">
            <a:spLocks noChangeArrowheads="1"/>
          </p:cNvSpPr>
          <p:nvPr/>
        </p:nvSpPr>
        <p:spPr bwMode="auto">
          <a:xfrm>
            <a:off x="4419600" y="3810000"/>
            <a:ext cx="403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</a:rPr>
              <a:t>F(x1)=0+1+1+0+1+1+1+1=6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fit(x1)= 1/ (1+6)= 0.142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56409" name="TextBox 9"/>
          <p:cNvSpPr txBox="1">
            <a:spLocks noChangeArrowheads="1"/>
          </p:cNvSpPr>
          <p:nvPr/>
        </p:nvSpPr>
        <p:spPr bwMode="auto">
          <a:xfrm>
            <a:off x="1066800" y="1227138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 </a:t>
            </a:r>
            <a:r>
              <a:rPr lang="en-US" sz="2000" dirty="0">
                <a:solidFill>
                  <a:srgbClr val="002060"/>
                </a:solidFill>
                <a:cs typeface="B Narm" pitchFamily="2" charset="-78"/>
              </a:rPr>
              <a:t>25% </a:t>
            </a: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 منابع با کمترین کارایی حذف میشوند و بقیه منابع نگه داشته میشوند</a:t>
            </a:r>
            <a:r>
              <a:rPr lang="en-US" sz="2000" dirty="0">
                <a:solidFill>
                  <a:srgbClr val="002060"/>
                </a:solidFill>
                <a:cs typeface="B Narm" pitchFamily="2" charset="-78"/>
              </a:rPr>
              <a:t>.</a:t>
            </a:r>
          </a:p>
        </p:txBody>
      </p:sp>
      <p:sp>
        <p:nvSpPr>
          <p:cNvPr id="56410" name="Slide Number Placeholder 11"/>
          <p:cNvSpPr txBox="1">
            <a:spLocks noGrp="1"/>
          </p:cNvSpPr>
          <p:nvPr/>
        </p:nvSpPr>
        <p:spPr bwMode="auto">
          <a:xfrm>
            <a:off x="8450263" y="6172200"/>
            <a:ext cx="6556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EB59356-DEBD-4B48-9859-4BEE542CE0D1}" type="slidenum">
              <a:rPr lang="en-US" sz="4000"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400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07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31918"/>
              </p:ext>
            </p:extLst>
          </p:nvPr>
        </p:nvGraphicFramePr>
        <p:xfrm>
          <a:off x="1371600" y="3200400"/>
          <a:ext cx="6400800" cy="16462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3"/>
                <a:gridCol w="584197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5335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منبع 1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منبع</a:t>
                      </a:r>
                      <a:r>
                        <a:rPr lang="fa-IR" sz="1800" dirty="0" smtClean="0"/>
                        <a:t> 2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منبع</a:t>
                      </a:r>
                      <a:r>
                        <a:rPr lang="fa-IR" sz="1800" dirty="0" smtClean="0"/>
                        <a:t> 3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398" name="TextBox 4"/>
          <p:cNvSpPr txBox="1">
            <a:spLocks noChangeArrowheads="1"/>
          </p:cNvSpPr>
          <p:nvPr/>
        </p:nvSpPr>
        <p:spPr bwMode="auto">
          <a:xfrm>
            <a:off x="2133600" y="946150"/>
            <a:ext cx="4762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      F(x1)= 6           fit(x1)= 0.142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      F(x2)= </a:t>
            </a:r>
            <a:r>
              <a:rPr lang="fa-IR" sz="2400" dirty="0">
                <a:solidFill>
                  <a:srgbClr val="002060"/>
                </a:solidFill>
                <a:latin typeface="Times New Roman" pitchFamily="18" charset="0"/>
              </a:rPr>
              <a:t>8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         fit(x2)= 0.1</a:t>
            </a:r>
            <a:r>
              <a:rPr lang="fa-IR" sz="2400" dirty="0">
                <a:solidFill>
                  <a:srgbClr val="002060"/>
                </a:solidFill>
                <a:latin typeface="Times New Roman" pitchFamily="18" charset="0"/>
              </a:rPr>
              <a:t>11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      F(x3)= 10         fit(x3)= 0.</a:t>
            </a:r>
            <a:r>
              <a:rPr lang="fa-IR" sz="2400" dirty="0">
                <a:solidFill>
                  <a:srgbClr val="002060"/>
                </a:solidFill>
                <a:latin typeface="Times New Roman" pitchFamily="18" charset="0"/>
              </a:rPr>
              <a:t>09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      F(x4)= </a:t>
            </a:r>
            <a:r>
              <a:rPr lang="fa-IR" sz="2400" dirty="0">
                <a:solidFill>
                  <a:srgbClr val="002060"/>
                </a:solidFill>
                <a:latin typeface="Times New Roman" pitchFamily="18" charset="0"/>
              </a:rPr>
              <a:t>12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       fit(x4)= 0.</a:t>
            </a:r>
            <a:r>
              <a:rPr lang="fa-IR" sz="2400" dirty="0">
                <a:solidFill>
                  <a:srgbClr val="002060"/>
                </a:solidFill>
                <a:latin typeface="Times New Roman" pitchFamily="18" charset="0"/>
              </a:rPr>
              <a:t>07</a:t>
            </a:r>
          </a:p>
        </p:txBody>
      </p:sp>
      <p:sp>
        <p:nvSpPr>
          <p:cNvPr id="57399" name="TextBox 5"/>
          <p:cNvSpPr txBox="1">
            <a:spLocks noChangeArrowheads="1"/>
          </p:cNvSpPr>
          <p:nvPr/>
        </p:nvSpPr>
        <p:spPr bwMode="auto">
          <a:xfrm>
            <a:off x="3886200" y="25146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منبع </a:t>
            </a:r>
            <a:r>
              <a:rPr lang="fa-IR" sz="2400" dirty="0" smtClean="0">
                <a:solidFill>
                  <a:srgbClr val="002060"/>
                </a:solidFill>
                <a:cs typeface="B Narm" pitchFamily="2" charset="-78"/>
              </a:rPr>
              <a:t>چهار </a:t>
            </a: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حذف میشود:</a:t>
            </a:r>
            <a:endParaRPr lang="en-US" sz="2400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57400" name="TextBox 6"/>
          <p:cNvSpPr txBox="1">
            <a:spLocks noChangeArrowheads="1"/>
          </p:cNvSpPr>
          <p:nvPr/>
        </p:nvSpPr>
        <p:spPr bwMode="auto">
          <a:xfrm>
            <a:off x="3048000" y="5181600"/>
            <a:ext cx="495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2060"/>
                </a:solidFill>
                <a:cs typeface="B Narm" pitchFamily="2" charset="-78"/>
              </a:rPr>
              <a:t>بهترین منبع: منبع 1(ارسال سه زنبور)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2060"/>
                </a:solidFill>
                <a:cs typeface="B Narm" pitchFamily="2" charset="-78"/>
              </a:rPr>
              <a:t>منابع نرمال: منبع 2 و منبع 3 (ارسال دو زنبور)</a:t>
            </a:r>
          </a:p>
        </p:txBody>
      </p:sp>
      <p:sp>
        <p:nvSpPr>
          <p:cNvPr id="57401" name="Slide Number Placeholder 8"/>
          <p:cNvSpPr txBox="1">
            <a:spLocks noGrp="1"/>
          </p:cNvSpPr>
          <p:nvPr/>
        </p:nvSpPr>
        <p:spPr bwMode="auto">
          <a:xfrm>
            <a:off x="8382001" y="6172200"/>
            <a:ext cx="723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70D8C7A-AA3C-4BB5-B334-BD0572BA09B0}" type="slidenum">
              <a:rPr lang="en-US" sz="4000"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40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56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58469"/>
              </p:ext>
            </p:extLst>
          </p:nvPr>
        </p:nvGraphicFramePr>
        <p:xfrm>
          <a:off x="1371600" y="3810000"/>
          <a:ext cx="6705600" cy="2273302"/>
        </p:xfrm>
        <a:graphic>
          <a:graphicData uri="http://schemas.openxmlformats.org/drawingml/2006/table">
            <a:tbl>
              <a:tblPr/>
              <a:tblGrid>
                <a:gridCol w="946150"/>
                <a:gridCol w="544513"/>
                <a:gridCol w="744537"/>
                <a:gridCol w="744538"/>
                <a:gridCol w="746125"/>
                <a:gridCol w="744537"/>
                <a:gridCol w="744538"/>
                <a:gridCol w="746125"/>
                <a:gridCol w="7445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X1(t)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X3=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⏀1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X1(t+1)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E9"/>
                    </a:solidFill>
                  </a:tcPr>
                </a:tc>
              </a:tr>
            </a:tbl>
          </a:graphicData>
        </a:graphic>
      </p:graphicFrame>
      <p:sp>
        <p:nvSpPr>
          <p:cNvPr id="58432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38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cs typeface="B Jadid" pitchFamily="2" charset="-78"/>
              </a:rPr>
              <a:t>مرحله چهار: حرکت زنبورهای کارگر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0070C0"/>
              </a:solidFill>
              <a:latin typeface="Cambria Math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mbria Math" pitchFamily="18" charset="0"/>
                <a:cs typeface="B Narm" pitchFamily="2" charset="-78"/>
              </a:rPr>
              <a:t>حرکت زنبور کارگر اول</a:t>
            </a:r>
            <a:r>
              <a:rPr lang="fa-IR" sz="2000" dirty="0">
                <a:latin typeface="Cambria Math" pitchFamily="18" charset="0"/>
                <a:cs typeface="B Narm" pitchFamily="2" charset="-78"/>
              </a:rPr>
              <a:t> 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mbria Math" pitchFamily="18" charset="0"/>
              </a:rPr>
              <a:t>I = 1</a:t>
            </a:r>
            <a:endParaRPr lang="fa-IR" sz="2400" dirty="0">
              <a:solidFill>
                <a:srgbClr val="002060"/>
              </a:solidFill>
              <a:latin typeface="Cambria Math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mbria Math" pitchFamily="18" charset="0"/>
              </a:rPr>
              <a:t>K =3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8436" name="Text Box 68"/>
          <p:cNvSpPr txBox="1">
            <a:spLocks noChangeArrowheads="1"/>
          </p:cNvSpPr>
          <p:nvPr/>
        </p:nvSpPr>
        <p:spPr bwMode="auto">
          <a:xfrm>
            <a:off x="762000" y="12192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(t+1)=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(t)+r(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(t)-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(t))</a:t>
            </a:r>
          </a:p>
        </p:txBody>
      </p:sp>
      <p:sp>
        <p:nvSpPr>
          <p:cNvPr id="58437" name="Text Box 69"/>
          <p:cNvSpPr txBox="1">
            <a:spLocks noChangeArrowheads="1"/>
          </p:cNvSpPr>
          <p:nvPr/>
        </p:nvSpPr>
        <p:spPr bwMode="auto">
          <a:xfrm>
            <a:off x="762000" y="3048000"/>
            <a:ext cx="502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(t+1)=X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(t)+r(X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(t)-X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3j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(t))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1" y="6135470"/>
            <a:ext cx="800100" cy="586006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20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292100" y="2446338"/>
            <a:ext cx="5575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if     </a:t>
            </a:r>
            <a:r>
              <a:rPr lang="en-US" sz="2400" dirty="0" err="1">
                <a:solidFill>
                  <a:srgbClr val="002060"/>
                </a:solidFill>
              </a:rPr>
              <a:t>xij</a:t>
            </a:r>
            <a:r>
              <a:rPr lang="en-US" sz="2400" dirty="0">
                <a:solidFill>
                  <a:srgbClr val="002060"/>
                </a:solidFill>
              </a:rPr>
              <a:t> &lt; 0                            </a:t>
            </a:r>
            <a:r>
              <a:rPr lang="en-US" sz="2400" dirty="0" err="1">
                <a:solidFill>
                  <a:srgbClr val="002060"/>
                </a:solidFill>
              </a:rPr>
              <a:t>xij</a:t>
            </a:r>
            <a:r>
              <a:rPr lang="en-US" sz="2400" dirty="0">
                <a:solidFill>
                  <a:srgbClr val="002060"/>
                </a:solidFill>
              </a:rPr>
              <a:t>  = 8 + </a:t>
            </a:r>
            <a:r>
              <a:rPr lang="en-US" sz="2400" dirty="0" err="1">
                <a:solidFill>
                  <a:srgbClr val="002060"/>
                </a:solidFill>
              </a:rPr>
              <a:t>xij</a:t>
            </a:r>
            <a:endParaRPr lang="en-US" sz="2400" dirty="0">
              <a:solidFill>
                <a:srgbClr val="002060"/>
              </a:solidFill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If     </a:t>
            </a:r>
            <a:r>
              <a:rPr lang="en-US" sz="2400" dirty="0" err="1">
                <a:solidFill>
                  <a:srgbClr val="002060"/>
                </a:solidFill>
              </a:rPr>
              <a:t>xij</a:t>
            </a:r>
            <a:r>
              <a:rPr lang="en-US" sz="2400" dirty="0">
                <a:solidFill>
                  <a:srgbClr val="002060"/>
                </a:solidFill>
              </a:rPr>
              <a:t> &gt; 7                            </a:t>
            </a:r>
            <a:r>
              <a:rPr lang="en-US" sz="2400" dirty="0" err="1">
                <a:solidFill>
                  <a:srgbClr val="002060"/>
                </a:solidFill>
              </a:rPr>
              <a:t>xij</a:t>
            </a:r>
            <a:r>
              <a:rPr lang="en-US" sz="2400" dirty="0">
                <a:solidFill>
                  <a:srgbClr val="002060"/>
                </a:solidFill>
              </a:rPr>
              <a:t> = </a:t>
            </a:r>
            <a:r>
              <a:rPr lang="en-US" sz="2400" dirty="0" err="1">
                <a:solidFill>
                  <a:srgbClr val="002060"/>
                </a:solidFill>
              </a:rPr>
              <a:t>xij</a:t>
            </a:r>
            <a:r>
              <a:rPr lang="en-US" sz="2400" dirty="0">
                <a:solidFill>
                  <a:srgbClr val="002060"/>
                </a:solidFill>
              </a:rPr>
              <a:t> – 8       </a:t>
            </a:r>
          </a:p>
        </p:txBody>
      </p:sp>
      <p:sp>
        <p:nvSpPr>
          <p:cNvPr id="59395" name="TextBox 12"/>
          <p:cNvSpPr txBox="1">
            <a:spLocks noChangeArrowheads="1"/>
          </p:cNvSpPr>
          <p:nvPr/>
        </p:nvSpPr>
        <p:spPr bwMode="auto">
          <a:xfrm>
            <a:off x="533400" y="1947863"/>
            <a:ext cx="815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 dirty="0" smtClean="0">
              <a:solidFill>
                <a:srgbClr val="002060"/>
              </a:solidFill>
              <a:cs typeface="B Narm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solidFill>
                  <a:srgbClr val="002060"/>
                </a:solidFill>
                <a:cs typeface="B Narm" pitchFamily="2" charset="-78"/>
              </a:rPr>
              <a:t>برای </a:t>
            </a:r>
            <a:r>
              <a:rPr lang="fa-IR" dirty="0">
                <a:solidFill>
                  <a:srgbClr val="002060"/>
                </a:solidFill>
                <a:cs typeface="B Narm" pitchFamily="2" charset="-78"/>
              </a:rPr>
              <a:t>از بین بردن اعداد خارج از محدوده، بازه را دورانی در نظر میگیریم </a:t>
            </a:r>
            <a:r>
              <a:rPr lang="fa-IR" dirty="0">
                <a:solidFill>
                  <a:prstClr val="black"/>
                </a:solidFill>
                <a:cs typeface="B Narm" pitchFamily="2" charset="-78"/>
              </a:rPr>
              <a:t>.</a:t>
            </a:r>
            <a:endParaRPr lang="en-US" dirty="0">
              <a:solidFill>
                <a:prstClr val="black"/>
              </a:solidFill>
              <a:cs typeface="B Narm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B Narm" pitchFamily="2" charset="-7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28800" y="2819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3427413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39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33620"/>
              </p:ext>
            </p:extLst>
          </p:nvPr>
        </p:nvGraphicFramePr>
        <p:xfrm>
          <a:off x="1371600" y="1447800"/>
          <a:ext cx="6705600" cy="381000"/>
        </p:xfrm>
        <a:graphic>
          <a:graphicData uri="http://schemas.openxmlformats.org/drawingml/2006/table">
            <a:tbl>
              <a:tblPr/>
              <a:tblGrid>
                <a:gridCol w="1143000"/>
                <a:gridCol w="762000"/>
                <a:gridCol w="685800"/>
                <a:gridCol w="685800"/>
                <a:gridCol w="685800"/>
                <a:gridCol w="609600"/>
                <a:gridCol w="711200"/>
                <a:gridCol w="711200"/>
                <a:gridCol w="711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X1( t +1 )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20" name="TextBox 24"/>
          <p:cNvSpPr txBox="1">
            <a:spLocks noChangeArrowheads="1"/>
          </p:cNvSpPr>
          <p:nvPr/>
        </p:nvSpPr>
        <p:spPr bwMode="auto">
          <a:xfrm>
            <a:off x="5803900" y="685800"/>
            <a:ext cx="2686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2060"/>
                </a:solidFill>
                <a:cs typeface="B Jadid" pitchFamily="2" charset="-78"/>
              </a:rPr>
              <a:t>گرد کردن اعداد :</a:t>
            </a:r>
          </a:p>
        </p:txBody>
      </p:sp>
      <p:graphicFrame>
        <p:nvGraphicFramePr>
          <p:cNvPr id="5942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81228"/>
              </p:ext>
            </p:extLst>
          </p:nvPr>
        </p:nvGraphicFramePr>
        <p:xfrm>
          <a:off x="1600200" y="4335463"/>
          <a:ext cx="5562600" cy="381000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685800"/>
                <a:gridCol w="685800"/>
                <a:gridCol w="609600"/>
                <a:gridCol w="711200"/>
                <a:gridCol w="711200"/>
                <a:gridCol w="711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>
            <a:off x="3925094" y="5068094"/>
            <a:ext cx="3794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44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75208"/>
              </p:ext>
            </p:extLst>
          </p:nvPr>
        </p:nvGraphicFramePr>
        <p:xfrm>
          <a:off x="1676400" y="5630863"/>
          <a:ext cx="5562600" cy="381000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685800"/>
                <a:gridCol w="685800"/>
                <a:gridCol w="609600"/>
                <a:gridCol w="711200"/>
                <a:gridCol w="711200"/>
                <a:gridCol w="711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62" name="TextBox 30"/>
          <p:cNvSpPr txBox="1">
            <a:spLocks noChangeArrowheads="1"/>
          </p:cNvSpPr>
          <p:nvPr/>
        </p:nvSpPr>
        <p:spPr bwMode="auto">
          <a:xfrm>
            <a:off x="3657600" y="38862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-1+8=7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1" y="6248400"/>
            <a:ext cx="723900" cy="473075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50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38315"/>
              </p:ext>
            </p:extLst>
          </p:nvPr>
        </p:nvGraphicFramePr>
        <p:xfrm>
          <a:off x="1600200" y="1066800"/>
          <a:ext cx="5562600" cy="381000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685800"/>
                <a:gridCol w="685800"/>
                <a:gridCol w="609600"/>
                <a:gridCol w="711200"/>
                <a:gridCol w="711200"/>
                <a:gridCol w="711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5982494" y="1797844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592094" y="1797844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4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179"/>
              </p:ext>
            </p:extLst>
          </p:nvPr>
        </p:nvGraphicFramePr>
        <p:xfrm>
          <a:off x="1600200" y="2438400"/>
          <a:ext cx="5562600" cy="381000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685800"/>
                <a:gridCol w="685800"/>
                <a:gridCol w="609600"/>
                <a:gridCol w="711200"/>
                <a:gridCol w="711200"/>
                <a:gridCol w="711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460" name="TextBox 8"/>
          <p:cNvSpPr txBox="1">
            <a:spLocks noChangeArrowheads="1"/>
          </p:cNvSpPr>
          <p:nvPr/>
        </p:nvSpPr>
        <p:spPr bwMode="auto">
          <a:xfrm>
            <a:off x="806450" y="3263900"/>
            <a:ext cx="7727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F( x1 (t + 1 ) ) =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fit(x1 (t + 1 ) )= 0.2</a:t>
            </a:r>
            <a:endParaRPr lang="fa-IR" sz="2400">
              <a:solidFill>
                <a:srgbClr val="00206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C1=0</a:t>
            </a:r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47242"/>
              </p:ext>
            </p:extLst>
          </p:nvPr>
        </p:nvGraphicFramePr>
        <p:xfrm>
          <a:off x="1219200" y="4419600"/>
          <a:ext cx="6934200" cy="1300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9067"/>
                <a:gridCol w="549951"/>
                <a:gridCol w="669509"/>
                <a:gridCol w="669509"/>
                <a:gridCol w="669509"/>
                <a:gridCol w="669509"/>
                <a:gridCol w="669509"/>
                <a:gridCol w="669509"/>
                <a:gridCol w="669509"/>
                <a:gridCol w="908619"/>
              </a:tblGrid>
              <a:tr h="533426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منبع1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fit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58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پیشرو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4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6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3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7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0.142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9528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کارگر1</a:t>
                      </a:r>
                      <a:endParaRPr lang="en-US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60507" name="Slide Number Placeholder 12"/>
          <p:cNvSpPr txBox="1">
            <a:spLocks noGrp="1"/>
          </p:cNvSpPr>
          <p:nvPr/>
        </p:nvSpPr>
        <p:spPr bwMode="auto">
          <a:xfrm>
            <a:off x="8382001" y="6135470"/>
            <a:ext cx="723900" cy="58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E5DAA3D-866D-4C85-B142-7B5BC78E4132}" type="slidenum">
              <a:rPr lang="en-US" sz="4000"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4000" dirty="0">
              <a:latin typeface="Times New Roman" pitchFamily="18" charset="0"/>
            </a:endParaRPr>
          </a:p>
        </p:txBody>
      </p:sp>
      <p:cxnSp>
        <p:nvCxnSpPr>
          <p:cNvPr id="2" name="Straight Arrow Connector 4"/>
          <p:cNvCxnSpPr/>
          <p:nvPr/>
        </p:nvCxnSpPr>
        <p:spPr>
          <a:xfrm rot="5400000">
            <a:off x="4534694" y="1789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5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429000" y="4572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Jadid" pitchFamily="2" charset="-78"/>
              </a:rPr>
              <a:t>حرکت زنبور کارگر دوم:</a:t>
            </a:r>
            <a:endParaRPr lang="en-US" sz="2800" dirty="0">
              <a:cs typeface="B Jadid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11510"/>
              </p:ext>
            </p:extLst>
          </p:nvPr>
        </p:nvGraphicFramePr>
        <p:xfrm>
          <a:off x="381000" y="2057400"/>
          <a:ext cx="7696198" cy="118903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20603"/>
                <a:gridCol w="622553"/>
                <a:gridCol w="871578"/>
                <a:gridCol w="871578"/>
                <a:gridCol w="871578"/>
                <a:gridCol w="871578"/>
                <a:gridCol w="871578"/>
                <a:gridCol w="871578"/>
                <a:gridCol w="723574"/>
              </a:tblGrid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j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X1(t)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X1(t+1)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</a:tr>
            </a:tbl>
          </a:graphicData>
        </a:graphic>
      </p:graphicFrame>
      <p:sp>
        <p:nvSpPr>
          <p:cNvPr id="61485" name="Rectangle 3"/>
          <p:cNvSpPr>
            <a:spLocks noChangeArrowheads="1"/>
          </p:cNvSpPr>
          <p:nvPr/>
        </p:nvSpPr>
        <p:spPr bwMode="auto">
          <a:xfrm>
            <a:off x="457200" y="9906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I = </a:t>
            </a:r>
            <a:r>
              <a:rPr lang="en-US" sz="24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1</a:t>
            </a:r>
            <a:endParaRPr lang="en-US" sz="2400" dirty="0" smtClean="0">
              <a:solidFill>
                <a:srgbClr val="002060"/>
              </a:solidFill>
              <a:latin typeface="Cambria Math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K =2</a:t>
            </a:r>
            <a:endParaRPr lang="fa-IR" sz="2400" dirty="0">
              <a:solidFill>
                <a:srgbClr val="002060"/>
              </a:solidFill>
              <a:latin typeface="Cambria Math" pitchFamily="18" charset="0"/>
            </a:endParaRPr>
          </a:p>
        </p:txBody>
      </p:sp>
      <p:sp>
        <p:nvSpPr>
          <p:cNvPr id="61486" name="Rectangle 4"/>
          <p:cNvSpPr>
            <a:spLocks noChangeArrowheads="1"/>
          </p:cNvSpPr>
          <p:nvPr/>
        </p:nvSpPr>
        <p:spPr bwMode="auto">
          <a:xfrm>
            <a:off x="457200" y="358140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F(x(t+1))=2        fit(x1(t+1))=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0.33    C1=0</a:t>
            </a:r>
            <a:endParaRPr lang="fa-IR" sz="24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29722"/>
              </p:ext>
            </p:extLst>
          </p:nvPr>
        </p:nvGraphicFramePr>
        <p:xfrm>
          <a:off x="457200" y="4495800"/>
          <a:ext cx="6934199" cy="16462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7034"/>
                <a:gridCol w="541983"/>
                <a:gridCol w="669509"/>
                <a:gridCol w="669509"/>
                <a:gridCol w="669509"/>
                <a:gridCol w="669509"/>
                <a:gridCol w="669509"/>
                <a:gridCol w="669509"/>
                <a:gridCol w="669509"/>
                <a:gridCol w="908619"/>
              </a:tblGrid>
              <a:tr h="533503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منبع1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fit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="1" baseline="0" dirty="0" smtClean="0">
                          <a:solidFill>
                            <a:srgbClr val="002060"/>
                          </a:solidFill>
                        </a:rPr>
                        <a:t>پیشرو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0.142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کارگر1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0.2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کارگر2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0.33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544" name="Slide Number Placeholder 7"/>
          <p:cNvSpPr txBox="1">
            <a:spLocks noGrp="1"/>
          </p:cNvSpPr>
          <p:nvPr/>
        </p:nvSpPr>
        <p:spPr bwMode="auto">
          <a:xfrm>
            <a:off x="8382001" y="6096000"/>
            <a:ext cx="723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107507D-3C1B-44DB-B092-8C910849BBAA}" type="slidenum">
              <a:rPr lang="en-US" sz="4000"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400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81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3429000" y="315913"/>
            <a:ext cx="523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Jadid" pitchFamily="2" charset="-78"/>
              </a:rPr>
              <a:t>حرکت زنبور کارگر سوم:</a:t>
            </a:r>
            <a:endParaRPr lang="en-US" sz="2800" dirty="0">
              <a:cs typeface="B Jadid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16256"/>
              </p:ext>
            </p:extLst>
          </p:nvPr>
        </p:nvGraphicFramePr>
        <p:xfrm>
          <a:off x="381000" y="1600200"/>
          <a:ext cx="7696198" cy="118903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20603"/>
                <a:gridCol w="622553"/>
                <a:gridCol w="871578"/>
                <a:gridCol w="871578"/>
                <a:gridCol w="871578"/>
                <a:gridCol w="871578"/>
                <a:gridCol w="871578"/>
                <a:gridCol w="871578"/>
                <a:gridCol w="723574"/>
              </a:tblGrid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j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X1(t)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X1(t+1)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</a:tr>
            </a:tbl>
          </a:graphicData>
        </a:graphic>
      </p:graphicFrame>
      <p:sp>
        <p:nvSpPr>
          <p:cNvPr id="62509" name="Rectangle 3"/>
          <p:cNvSpPr>
            <a:spLocks noChangeArrowheads="1"/>
          </p:cNvSpPr>
          <p:nvPr/>
        </p:nvSpPr>
        <p:spPr bwMode="auto">
          <a:xfrm>
            <a:off x="457200" y="5334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I = 1</a:t>
            </a:r>
            <a:endParaRPr lang="fa-IR" sz="2400" dirty="0">
              <a:solidFill>
                <a:srgbClr val="002060"/>
              </a:solidFill>
              <a:latin typeface="Cambria Math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K </a:t>
            </a:r>
            <a:r>
              <a:rPr lang="en-US" sz="2400" dirty="0" smtClean="0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=</a:t>
            </a:r>
            <a:r>
              <a:rPr lang="en-US" sz="2400" dirty="0">
                <a:solidFill>
                  <a:srgbClr val="002060"/>
                </a:solidFill>
                <a:latin typeface="Cambria Math" pitchFamily="18" charset="0"/>
              </a:rPr>
              <a:t>2</a:t>
            </a:r>
            <a:endParaRPr lang="fa-IR" sz="2400" dirty="0">
              <a:solidFill>
                <a:srgbClr val="002060"/>
              </a:solidFill>
              <a:latin typeface="Cambria Math" pitchFamily="18" charset="0"/>
            </a:endParaRPr>
          </a:p>
        </p:txBody>
      </p:sp>
      <p:sp>
        <p:nvSpPr>
          <p:cNvPr id="62510" name="Rectangle 4"/>
          <p:cNvSpPr>
            <a:spLocks noChangeArrowheads="1"/>
          </p:cNvSpPr>
          <p:nvPr/>
        </p:nvSpPr>
        <p:spPr bwMode="auto">
          <a:xfrm>
            <a:off x="457200" y="3124200"/>
            <a:ext cx="678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F(x(t+1))=5    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        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fit(x1(t+1))=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0.16              C1=0</a:t>
            </a:r>
            <a:endParaRPr lang="fa-IR" sz="24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04877"/>
              </p:ext>
            </p:extLst>
          </p:nvPr>
        </p:nvGraphicFramePr>
        <p:xfrm>
          <a:off x="457201" y="3962400"/>
          <a:ext cx="6934199" cy="20416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7034"/>
                <a:gridCol w="541983"/>
                <a:gridCol w="669509"/>
                <a:gridCol w="669509"/>
                <a:gridCol w="669509"/>
                <a:gridCol w="669509"/>
                <a:gridCol w="669509"/>
                <a:gridCol w="669509"/>
                <a:gridCol w="669509"/>
                <a:gridCol w="908619"/>
              </a:tblGrid>
              <a:tr h="533234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منبع1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fit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725">
                <a:tc>
                  <a:txBody>
                    <a:bodyPr/>
                    <a:lstStyle/>
                    <a:p>
                      <a:pPr algn="ctr"/>
                      <a:r>
                        <a:rPr lang="fa-IR" sz="1800" b="1" baseline="0" dirty="0" smtClean="0">
                          <a:solidFill>
                            <a:srgbClr val="002060"/>
                          </a:solidFill>
                        </a:rPr>
                        <a:t>پیشرو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0.142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725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کارگر1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0.2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</a:tr>
              <a:tr h="370725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کارگر2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0.33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6117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2060"/>
                          </a:solidFill>
                        </a:rPr>
                        <a:t>کارگر3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0.16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1" y="6135470"/>
            <a:ext cx="800100" cy="586006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59</a:t>
            </a:fld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91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z="4000" smtClean="0"/>
              <a:pPr/>
              <a:t>6</a:t>
            </a:fld>
            <a:endParaRPr lang="fa-IR" sz="4000" dirty="0"/>
          </a:p>
        </p:txBody>
      </p:sp>
      <p:sp>
        <p:nvSpPr>
          <p:cNvPr id="8" name="Cloud 7"/>
          <p:cNvSpPr/>
          <p:nvPr/>
        </p:nvSpPr>
        <p:spPr>
          <a:xfrm>
            <a:off x="6553200" y="1600200"/>
            <a:ext cx="1371600" cy="1524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A</a:t>
            </a:r>
            <a:endParaRPr lang="fa-IR" sz="32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114800" y="3276600"/>
            <a:ext cx="1143000" cy="8412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کندو</a:t>
            </a:r>
            <a:endParaRPr lang="fa-IR" sz="3600" dirty="0"/>
          </a:p>
        </p:txBody>
      </p:sp>
      <p:sp>
        <p:nvSpPr>
          <p:cNvPr id="10" name="Cloud 9"/>
          <p:cNvSpPr/>
          <p:nvPr/>
        </p:nvSpPr>
        <p:spPr>
          <a:xfrm>
            <a:off x="5029200" y="5029200"/>
            <a:ext cx="1524000" cy="1371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C</a:t>
            </a:r>
            <a:endParaRPr lang="fa-IR" sz="3200" dirty="0"/>
          </a:p>
        </p:txBody>
      </p:sp>
      <p:sp>
        <p:nvSpPr>
          <p:cNvPr id="11" name="Cloud 10"/>
          <p:cNvSpPr/>
          <p:nvPr/>
        </p:nvSpPr>
        <p:spPr>
          <a:xfrm>
            <a:off x="685800" y="3962400"/>
            <a:ext cx="1676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D</a:t>
            </a:r>
            <a:endParaRPr lang="fa-IR" sz="3200" dirty="0"/>
          </a:p>
        </p:txBody>
      </p:sp>
      <p:sp>
        <p:nvSpPr>
          <p:cNvPr id="12" name="Cloud 11"/>
          <p:cNvSpPr/>
          <p:nvPr/>
        </p:nvSpPr>
        <p:spPr>
          <a:xfrm>
            <a:off x="2895600" y="685800"/>
            <a:ext cx="1752600" cy="1447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B</a:t>
            </a:r>
            <a:endParaRPr lang="fa-IR" sz="3200" dirty="0"/>
          </a:p>
        </p:txBody>
      </p:sp>
      <p:pic>
        <p:nvPicPr>
          <p:cNvPr id="8195" name="Picture 3" descr="C:\Users\pc\Dropbox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647" y="1347787"/>
            <a:ext cx="981075" cy="1166813"/>
          </a:xfrm>
          <a:prstGeom prst="rect">
            <a:avLst/>
          </a:prstGeom>
          <a:noFill/>
        </p:spPr>
      </p:pic>
      <p:pic>
        <p:nvPicPr>
          <p:cNvPr id="8196" name="Picture 4" descr="C:\Users\pc\Dropbox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14400"/>
            <a:ext cx="904875" cy="1014412"/>
          </a:xfrm>
          <a:prstGeom prst="rect">
            <a:avLst/>
          </a:prstGeom>
          <a:noFill/>
        </p:spPr>
      </p:pic>
      <p:pic>
        <p:nvPicPr>
          <p:cNvPr id="8197" name="Picture 5" descr="C:\Users\pc\Dropbox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4521993"/>
            <a:ext cx="838200" cy="1014413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flipV="1">
            <a:off x="5153166" y="2514600"/>
            <a:ext cx="1476234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114800" y="1931193"/>
            <a:ext cx="381000" cy="1345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286000" y="3962400"/>
            <a:ext cx="1828800" cy="648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3"/>
          </p:cNvCxnSpPr>
          <p:nvPr/>
        </p:nvCxnSpPr>
        <p:spPr>
          <a:xfrm>
            <a:off x="5029200" y="4114800"/>
            <a:ext cx="762000" cy="992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4" descr="C:\Users\pc\Dropbox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3176588"/>
            <a:ext cx="904875" cy="10144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43983" y="395288"/>
            <a:ext cx="375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Jadid" pitchFamily="2" charset="-78"/>
              </a:rPr>
              <a:t>جستجوی زنبورهای پیشرو</a:t>
            </a:r>
            <a:endParaRPr lang="en-US" sz="2800" dirty="0">
              <a:cs typeface="B Jadid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81089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Jadid" pitchFamily="2" charset="-78"/>
              </a:rPr>
              <a:t>حرکت زنبور کارگر چهارم </a:t>
            </a:r>
            <a:r>
              <a:rPr lang="en-US" sz="2800" dirty="0">
                <a:cs typeface="B Jadid" pitchFamily="2" charset="-78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I= 2 </a:t>
            </a:r>
            <a:endParaRPr lang="en-US" sz="2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k </a:t>
            </a:r>
            <a:r>
              <a:rPr lang="en-US" sz="2400" dirty="0"/>
              <a:t>=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59131"/>
              </p:ext>
            </p:extLst>
          </p:nvPr>
        </p:nvGraphicFramePr>
        <p:xfrm>
          <a:off x="609600" y="2212875"/>
          <a:ext cx="6705602" cy="12923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46671"/>
                <a:gridCol w="543462"/>
                <a:gridCol w="745067"/>
                <a:gridCol w="745067"/>
                <a:gridCol w="745067"/>
                <a:gridCol w="745067"/>
                <a:gridCol w="745067"/>
                <a:gridCol w="745067"/>
                <a:gridCol w="745067"/>
              </a:tblGrid>
              <a:tr h="414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76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X2(t)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2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4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6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3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1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7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0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X2(t+1)</a:t>
                      </a:r>
                      <a:endParaRPr lang="en-US" sz="1800" dirty="0"/>
                    </a:p>
                  </a:txBody>
                  <a:tcPr marT="45688" marB="4568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688" marB="45688"/>
                </a:tc>
              </a:tr>
            </a:tbl>
          </a:graphicData>
        </a:graphic>
      </p:graphicFrame>
      <p:sp>
        <p:nvSpPr>
          <p:cNvPr id="63533" name="TextBox 5"/>
          <p:cNvSpPr txBox="1">
            <a:spLocks noChangeArrowheads="1"/>
          </p:cNvSpPr>
          <p:nvPr/>
        </p:nvSpPr>
        <p:spPr bwMode="auto">
          <a:xfrm>
            <a:off x="533400" y="3679539"/>
            <a:ext cx="7696200" cy="58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fit( x2 (t + 1 ) ) = 0.1</a:t>
            </a:r>
            <a:r>
              <a:rPr lang="fa-IR" sz="2400" dirty="0" smtClean="0">
                <a:solidFill>
                  <a:srgbClr val="002060"/>
                </a:solidFill>
              </a:rPr>
              <a:t>      </a:t>
            </a:r>
            <a:r>
              <a:rPr lang="en-US" sz="2400" dirty="0" smtClean="0">
                <a:solidFill>
                  <a:srgbClr val="002060"/>
                </a:solidFill>
              </a:rPr>
              <a:t>F(x2( t +1 )) = 10</a:t>
            </a:r>
            <a:r>
              <a:rPr lang="fa-IR" sz="2400" dirty="0" smtClean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42903"/>
              </p:ext>
            </p:extLst>
          </p:nvPr>
        </p:nvGraphicFramePr>
        <p:xfrm>
          <a:off x="533400" y="4592638"/>
          <a:ext cx="6934200" cy="12747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9067"/>
                <a:gridCol w="549951"/>
                <a:gridCol w="669509"/>
                <a:gridCol w="669509"/>
                <a:gridCol w="669509"/>
                <a:gridCol w="669509"/>
                <a:gridCol w="669509"/>
                <a:gridCol w="669509"/>
                <a:gridCol w="669509"/>
                <a:gridCol w="908619"/>
              </a:tblGrid>
              <a:tr h="533267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منبع2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Fit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748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پیشرو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2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4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6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3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1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7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0.111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48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کارگر4</a:t>
                      </a:r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0.1</a:t>
                      </a:r>
                      <a:endParaRPr lang="en-US" sz="1800" dirty="0"/>
                    </a:p>
                  </a:txBody>
                  <a:tcPr marT="45709" marB="45709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1" y="6172200"/>
            <a:ext cx="723900" cy="549275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60</a:t>
            </a:fld>
            <a:endParaRPr lang="fa-IR" sz="4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3759369"/>
            <a:ext cx="1219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</a:rPr>
              <a:t>C2=0</a:t>
            </a:r>
          </a:p>
        </p:txBody>
      </p:sp>
    </p:spTree>
    <p:extLst>
      <p:ext uri="{BB962C8B-B14F-4D97-AF65-F5344CB8AC3E}">
        <p14:creationId xmlns:p14="http://schemas.microsoft.com/office/powerpoint/2010/main" val="3297853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066800" y="533400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زنبور کارگر پنجم به منبع دوم فرستاده میشود و زنبور کارگر ششم و هفتم به منبع سوم فرستاده میشوند </a:t>
            </a:r>
            <a:endParaRPr lang="en-US" sz="2000" dirty="0">
              <a:solidFill>
                <a:srgbClr val="002060"/>
              </a:solidFill>
              <a:cs typeface="B Narm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00087"/>
              </p:ext>
            </p:extLst>
          </p:nvPr>
        </p:nvGraphicFramePr>
        <p:xfrm>
          <a:off x="838200" y="1752600"/>
          <a:ext cx="6934200" cy="16462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9067"/>
                <a:gridCol w="549951"/>
                <a:gridCol w="669509"/>
                <a:gridCol w="669509"/>
                <a:gridCol w="669509"/>
                <a:gridCol w="669509"/>
                <a:gridCol w="669509"/>
                <a:gridCol w="669509"/>
                <a:gridCol w="669509"/>
                <a:gridCol w="908619"/>
              </a:tblGrid>
              <a:tr h="533503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منبع2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Fit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پیشرو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0.111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کارگر4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0.1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کارگر5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0.125</a:t>
                      </a:r>
                    </a:p>
                  </a:txBody>
                  <a:tcPr marT="45729" marB="45729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81353"/>
              </p:ext>
            </p:extLst>
          </p:nvPr>
        </p:nvGraphicFramePr>
        <p:xfrm>
          <a:off x="838200" y="4343400"/>
          <a:ext cx="6934200" cy="16462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9067"/>
                <a:gridCol w="549951"/>
                <a:gridCol w="669509"/>
                <a:gridCol w="669509"/>
                <a:gridCol w="669509"/>
                <a:gridCol w="669509"/>
                <a:gridCol w="669509"/>
                <a:gridCol w="669509"/>
                <a:gridCol w="669509"/>
                <a:gridCol w="908619"/>
              </a:tblGrid>
              <a:tr h="533503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منبع3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Fit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/>
                        <a:t>پیشرو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0.09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کارگر6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0.125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کارگر7</a:t>
                      </a:r>
                      <a:endParaRPr lang="en-US" sz="1800" dirty="0"/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0.125</a:t>
                      </a:r>
                      <a:endParaRPr lang="en-US" sz="1800" dirty="0"/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64629" name="TextBox 4"/>
          <p:cNvSpPr txBox="1">
            <a:spLocks noChangeArrowheads="1"/>
          </p:cNvSpPr>
          <p:nvPr/>
        </p:nvSpPr>
        <p:spPr bwMode="auto">
          <a:xfrm>
            <a:off x="838200" y="35814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C2=0</a:t>
            </a:r>
          </a:p>
        </p:txBody>
      </p:sp>
      <p:sp>
        <p:nvSpPr>
          <p:cNvPr id="64630" name="TextBox 5"/>
          <p:cNvSpPr txBox="1">
            <a:spLocks noChangeArrowheads="1"/>
          </p:cNvSpPr>
          <p:nvPr/>
        </p:nvSpPr>
        <p:spPr bwMode="auto">
          <a:xfrm>
            <a:off x="76200" y="60960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C3=0</a:t>
            </a:r>
          </a:p>
        </p:txBody>
      </p:sp>
      <p:sp>
        <p:nvSpPr>
          <p:cNvPr id="64631" name="Slide Number Placeholder 7"/>
          <p:cNvSpPr txBox="1">
            <a:spLocks noGrp="1"/>
          </p:cNvSpPr>
          <p:nvPr/>
        </p:nvSpPr>
        <p:spPr bwMode="auto">
          <a:xfrm>
            <a:off x="8382001" y="6096000"/>
            <a:ext cx="723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616EB22-3AE2-4549-A771-8FA21D71EAE2}" type="slidenum">
              <a:rPr lang="en-US" sz="4000">
                <a:latin typeface="Times New Roman" pitchFamily="18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400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04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3025775" y="457200"/>
            <a:ext cx="5432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cs typeface="B Jadid" pitchFamily="2" charset="-78"/>
              </a:rPr>
              <a:t>مرحله پنجم: </a:t>
            </a:r>
            <a:r>
              <a:rPr lang="fa-IR" sz="2600" b="1" dirty="0">
                <a:cs typeface="B Jadid" pitchFamily="2" charset="-78"/>
              </a:rPr>
              <a:t>وجود منبع متروک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1143000" y="1600200"/>
            <a:ext cx="739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در مراحل قبل شاخص های محاکمه را بدست آ</a:t>
            </a:r>
            <a:r>
              <a:rPr lang="fa-IR" sz="2000" dirty="0" smtClean="0">
                <a:solidFill>
                  <a:srgbClr val="002060"/>
                </a:solidFill>
                <a:cs typeface="B Narm" pitchFamily="2" charset="-78"/>
              </a:rPr>
              <a:t>وردیم </a:t>
            </a: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و هیچ کدام به </a:t>
            </a:r>
            <a:r>
              <a:rPr lang="en-US" sz="2000" dirty="0">
                <a:solidFill>
                  <a:srgbClr val="002060"/>
                </a:solidFill>
                <a:cs typeface="B Narm" pitchFamily="2" charset="-78"/>
              </a:rPr>
              <a:t>limit</a:t>
            </a: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 نرسیده بودند و متروک نمیشوند</a:t>
            </a:r>
            <a:endParaRPr lang="en-US" sz="2000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1219200" y="25146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</a:rPr>
              <a:t>C1=0 , C2=0 , C3=0</a:t>
            </a:r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3657600" y="3429000"/>
            <a:ext cx="472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25% پایین کارایی متروک شده بودند</a:t>
            </a:r>
            <a:endParaRPr lang="en-US" sz="2000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1999" y="6172200"/>
            <a:ext cx="723901" cy="549275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62</a:t>
            </a:fld>
            <a:endParaRPr lang="fa-IR" sz="4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22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4197621" y="381000"/>
            <a:ext cx="4671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Jadid" pitchFamily="2" charset="-78"/>
              </a:rPr>
              <a:t>مرحله ششم: جستجوی منبع جدید</a:t>
            </a: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1676400" y="1752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جستجوی منبع جدید توسط زنبور پیشرو چهارم:</a:t>
            </a:r>
            <a:endParaRPr lang="en-US" sz="2400" dirty="0">
              <a:solidFill>
                <a:srgbClr val="002060"/>
              </a:solidFill>
              <a:cs typeface="B Narm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08702"/>
              </p:ext>
            </p:extLst>
          </p:nvPr>
        </p:nvGraphicFramePr>
        <p:xfrm>
          <a:off x="1524000" y="2743200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584" name="TextBox 6"/>
          <p:cNvSpPr txBox="1">
            <a:spLocks noChangeArrowheads="1"/>
          </p:cNvSpPr>
          <p:nvPr/>
        </p:nvSpPr>
        <p:spPr bwMode="auto">
          <a:xfrm>
            <a:off x="3505200" y="3733800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F(x4)= 2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Fit(x4)= 0.33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1" y="6172200"/>
            <a:ext cx="800100" cy="549275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63</a:t>
            </a:fld>
            <a:endParaRPr lang="fa-IR" sz="4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48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3195638" y="533400"/>
            <a:ext cx="5262562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cs typeface="B Jadid" pitchFamily="2" charset="-78"/>
              </a:rPr>
              <a:t>مرحله </a:t>
            </a:r>
            <a:r>
              <a:rPr lang="fa-IR" sz="2800" b="1" dirty="0" smtClean="0">
                <a:cs typeface="B Jadid" pitchFamily="2" charset="-78"/>
              </a:rPr>
              <a:t>هفتم: </a:t>
            </a:r>
            <a:r>
              <a:rPr lang="fa-IR" sz="2800" b="1" dirty="0">
                <a:cs typeface="B Jadid" pitchFamily="2" charset="-78"/>
              </a:rPr>
              <a:t>شرط خاتمه</a:t>
            </a:r>
          </a:p>
        </p:txBody>
      </p:sp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1066800" y="1600200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cs typeface="B Narm" pitchFamily="2" charset="-78"/>
              </a:rPr>
              <a:t>بالاترین کارایی هر منبع را انتخاب میکنیم وسپس شرط خاتمه را روی آن بررسی میکنیم:</a:t>
            </a:r>
            <a:endParaRPr lang="en-US" sz="2000" dirty="0">
              <a:solidFill>
                <a:srgbClr val="002060"/>
              </a:solidFill>
              <a:cs typeface="B Narm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39873"/>
              </p:ext>
            </p:extLst>
          </p:nvPr>
        </p:nvGraphicFramePr>
        <p:xfrm>
          <a:off x="1066800" y="2743200"/>
          <a:ext cx="6934200" cy="20161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7970"/>
                <a:gridCol w="479490"/>
                <a:gridCol w="583730"/>
                <a:gridCol w="583730"/>
                <a:gridCol w="583730"/>
                <a:gridCol w="583730"/>
                <a:gridCol w="583730"/>
                <a:gridCol w="583730"/>
                <a:gridCol w="583730"/>
                <a:gridCol w="840315"/>
                <a:gridCol w="840315"/>
              </a:tblGrid>
              <a:tr h="5332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fit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F(x)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723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>
                          <a:solidFill>
                            <a:srgbClr val="002060"/>
                          </a:solidFill>
                        </a:rPr>
                        <a:t>منبع 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0.2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723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>
                          <a:solidFill>
                            <a:srgbClr val="002060"/>
                          </a:solidFill>
                        </a:rPr>
                        <a:t>منبع</a:t>
                      </a:r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0.11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marT="45706" marB="45706"/>
                </a:tc>
              </a:tr>
              <a:tr h="370723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>
                          <a:solidFill>
                            <a:srgbClr val="002060"/>
                          </a:solidFill>
                        </a:rPr>
                        <a:t>منبع</a:t>
                      </a:r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0.11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723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منبع4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0.33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6" marB="45706"/>
                </a:tc>
              </a:tr>
            </a:tbl>
          </a:graphicData>
        </a:graphic>
      </p:graphicFrame>
      <p:sp>
        <p:nvSpPr>
          <p:cNvPr id="67662" name="TextBox 4"/>
          <p:cNvSpPr txBox="1">
            <a:spLocks noChangeArrowheads="1"/>
          </p:cNvSpPr>
          <p:nvPr/>
        </p:nvSpPr>
        <p:spPr bwMode="auto">
          <a:xfrm>
            <a:off x="1524000" y="49530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2060"/>
                </a:solidFill>
                <a:cs typeface="B Narm" pitchFamily="2" charset="-78"/>
              </a:rPr>
              <a:t>شرط خاتمه برقرارنیست </a:t>
            </a:r>
            <a:endParaRPr lang="en-US" sz="2400" dirty="0">
              <a:solidFill>
                <a:srgbClr val="002060"/>
              </a:solidFill>
              <a:cs typeface="B Narm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3900" y="6156325"/>
            <a:ext cx="876300" cy="625475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64</a:t>
            </a:fld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8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3124200" y="60960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>
                <a:cs typeface="B Jadid" pitchFamily="2" charset="-78"/>
              </a:rPr>
              <a:t>چرخه دوم مساله:</a:t>
            </a:r>
            <a:endParaRPr lang="en-US" sz="3200" dirty="0">
              <a:cs typeface="B Jadid" pitchFamily="2" charset="-78"/>
            </a:endParaRPr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3124200" y="1524000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cs typeface="B Narm" pitchFamily="2" charset="-78"/>
              </a:rPr>
              <a:t>مرحله دوم: انتخاب منابع بهتر</a:t>
            </a:r>
            <a:endParaRPr lang="en-US" sz="2400" dirty="0">
              <a:cs typeface="B Narm" pitchFamily="2" charset="-78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cs typeface="Times New Roman" pitchFamily="18" charset="0"/>
              </a:rPr>
              <a:t>j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cs typeface="Times New Roman" pitchFamily="18" charset="0"/>
              </a:rPr>
              <a:t>j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07285"/>
              </p:ext>
            </p:extLst>
          </p:nvPr>
        </p:nvGraphicFramePr>
        <p:xfrm>
          <a:off x="1066800" y="2743200"/>
          <a:ext cx="6934200" cy="16462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7970"/>
                <a:gridCol w="479490"/>
                <a:gridCol w="583730"/>
                <a:gridCol w="583730"/>
                <a:gridCol w="583730"/>
                <a:gridCol w="583730"/>
                <a:gridCol w="583730"/>
                <a:gridCol w="583730"/>
                <a:gridCol w="583730"/>
                <a:gridCol w="840315"/>
                <a:gridCol w="840315"/>
              </a:tblGrid>
              <a:tr h="5335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fit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F(x)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>
                          <a:solidFill>
                            <a:srgbClr val="002060"/>
                          </a:solidFill>
                        </a:rPr>
                        <a:t>منبع 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0.2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>
                          <a:solidFill>
                            <a:srgbClr val="002060"/>
                          </a:solidFill>
                        </a:rPr>
                        <a:t>منبع</a:t>
                      </a:r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0.11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منبع4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0.33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676" name="TextBox 6"/>
          <p:cNvSpPr txBox="1">
            <a:spLocks noChangeArrowheads="1"/>
          </p:cNvSpPr>
          <p:nvPr/>
        </p:nvSpPr>
        <p:spPr bwMode="auto">
          <a:xfrm>
            <a:off x="762000" y="51816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00B050"/>
                </a:solidFill>
                <a:cs typeface="B Jadid" pitchFamily="2" charset="-78"/>
              </a:rPr>
              <a:t>مراحل الگوریتم تکرار میشود تا به شرط خاتمه برسیم</a:t>
            </a:r>
            <a:endParaRPr lang="en-US" sz="2800" dirty="0">
              <a:solidFill>
                <a:srgbClr val="00B050"/>
              </a:solidFill>
              <a:cs typeface="B Jadid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1" y="6096000"/>
            <a:ext cx="723900" cy="625475"/>
          </a:xfrm>
        </p:spPr>
        <p:txBody>
          <a:bodyPr/>
          <a:lstStyle/>
          <a:p>
            <a:pPr>
              <a:defRPr/>
            </a:pPr>
            <a:fld id="{8231908E-2440-454D-BD80-B7B71D185309}" type="slidenum">
              <a:rPr lang="fa-IR" sz="4000" smtClean="0">
                <a:solidFill>
                  <a:schemeClr val="tx1"/>
                </a:solidFill>
              </a:rPr>
              <a:pPr>
                <a:defRPr/>
              </a:pPr>
              <a:t>65</a:t>
            </a:fld>
            <a:endParaRPr lang="fa-IR" sz="40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13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48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z="4000" smtClean="0"/>
              <a:pPr/>
              <a:t>7</a:t>
            </a:fld>
            <a:endParaRPr lang="fa-IR" sz="4000"/>
          </a:p>
        </p:txBody>
      </p:sp>
      <p:sp>
        <p:nvSpPr>
          <p:cNvPr id="8" name="Cloud 7"/>
          <p:cNvSpPr/>
          <p:nvPr/>
        </p:nvSpPr>
        <p:spPr>
          <a:xfrm>
            <a:off x="6553200" y="1600200"/>
            <a:ext cx="1371600" cy="1524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A</a:t>
            </a:r>
            <a:endParaRPr lang="fa-IR" sz="32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114800" y="3276600"/>
            <a:ext cx="1143000" cy="8412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کندو</a:t>
            </a:r>
            <a:endParaRPr lang="fa-IR" sz="3600" dirty="0"/>
          </a:p>
        </p:txBody>
      </p:sp>
      <p:sp>
        <p:nvSpPr>
          <p:cNvPr id="10" name="Cloud 9"/>
          <p:cNvSpPr/>
          <p:nvPr/>
        </p:nvSpPr>
        <p:spPr>
          <a:xfrm>
            <a:off x="5029200" y="5029200"/>
            <a:ext cx="1524000" cy="1371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C</a:t>
            </a:r>
            <a:endParaRPr lang="fa-IR" sz="3200" dirty="0"/>
          </a:p>
        </p:txBody>
      </p:sp>
      <p:sp>
        <p:nvSpPr>
          <p:cNvPr id="11" name="Cloud 10"/>
          <p:cNvSpPr/>
          <p:nvPr/>
        </p:nvSpPr>
        <p:spPr>
          <a:xfrm>
            <a:off x="685800" y="3962400"/>
            <a:ext cx="1676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D</a:t>
            </a:r>
            <a:endParaRPr lang="fa-IR" sz="3200" dirty="0"/>
          </a:p>
        </p:txBody>
      </p:sp>
      <p:sp>
        <p:nvSpPr>
          <p:cNvPr id="12" name="Cloud 11"/>
          <p:cNvSpPr/>
          <p:nvPr/>
        </p:nvSpPr>
        <p:spPr>
          <a:xfrm>
            <a:off x="2895600" y="685800"/>
            <a:ext cx="1752600" cy="1447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B</a:t>
            </a:r>
            <a:endParaRPr lang="fa-IR" sz="3200" dirty="0"/>
          </a:p>
        </p:txBody>
      </p: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5181600" y="2362200"/>
            <a:ext cx="137585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86200" y="2133600"/>
            <a:ext cx="533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62200" y="39624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029200" y="4152900"/>
            <a:ext cx="53340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08294" y="304800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Jadid" pitchFamily="2" charset="-78"/>
              </a:rPr>
              <a:t>پایان جستجوی زنبور های پیشرو</a:t>
            </a:r>
            <a:endParaRPr lang="en-US" sz="2800" dirty="0">
              <a:cs typeface="B Jadid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رقص چرخشی</a:t>
            </a:r>
            <a:endParaRPr lang="en-US" dirty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21A7-CC68-4391-8CCF-E20C3222933E}" type="slidenum">
              <a:rPr lang="fa-IR" sz="4000" smtClean="0"/>
              <a:pPr/>
              <a:t>8</a:t>
            </a:fld>
            <a:endParaRPr lang="fa-IR" sz="4000"/>
          </a:p>
        </p:txBody>
      </p:sp>
      <p:sp>
        <p:nvSpPr>
          <p:cNvPr id="3" name="TextBox 2"/>
          <p:cNvSpPr txBox="1"/>
          <p:nvPr/>
        </p:nvSpPr>
        <p:spPr>
          <a:xfrm>
            <a:off x="5195248" y="36677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rm" pitchFamily="2" charset="-78"/>
              </a:rPr>
              <a:t>فاصله از </a:t>
            </a:r>
            <a:r>
              <a:rPr lang="fa-IR" sz="2800" dirty="0">
                <a:cs typeface="B Narm" pitchFamily="2" charset="-78"/>
              </a:rPr>
              <a:t>کندو: میزان </a:t>
            </a:r>
            <a:r>
              <a:rPr lang="fa-IR" sz="2800" dirty="0" smtClean="0">
                <a:cs typeface="B Narm" pitchFamily="2" charset="-78"/>
              </a:rPr>
              <a:t>چرخش</a:t>
            </a:r>
            <a:endParaRPr lang="en-US" sz="2800" dirty="0">
              <a:cs typeface="B Narm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6161" y="28295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rm" pitchFamily="2" charset="-78"/>
              </a:rPr>
              <a:t>کیفیت منبع : میزان ارتعاشات</a:t>
            </a:r>
            <a:endParaRPr lang="en-US" sz="2800" dirty="0">
              <a:cs typeface="B Narm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7588" y="1905000"/>
            <a:ext cx="474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rm" pitchFamily="2" charset="-78"/>
              </a:rPr>
              <a:t>جهت منبع  : زاویه نسبت به خورشید</a:t>
            </a:r>
            <a:endParaRPr lang="en-US" sz="2800" dirty="0">
              <a:cs typeface="B Narm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2" y="1607422"/>
            <a:ext cx="3751428" cy="433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008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534400" y="6156325"/>
            <a:ext cx="609600" cy="625475"/>
          </a:xfrm>
        </p:spPr>
        <p:txBody>
          <a:bodyPr/>
          <a:lstStyle/>
          <a:p>
            <a:fld id="{C92F21A7-CC68-4391-8CCF-E20C3222933E}" type="slidenum">
              <a:rPr lang="fa-IR" sz="4000" smtClean="0"/>
              <a:pPr/>
              <a:t>9</a:t>
            </a:fld>
            <a:endParaRPr lang="fa-IR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327660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کندو</a:t>
            </a:r>
            <a:endParaRPr lang="fa-IR" sz="4000" dirty="0"/>
          </a:p>
        </p:txBody>
      </p:sp>
      <p:sp>
        <p:nvSpPr>
          <p:cNvPr id="6" name="Cloud 5"/>
          <p:cNvSpPr/>
          <p:nvPr/>
        </p:nvSpPr>
        <p:spPr>
          <a:xfrm>
            <a:off x="6781800" y="1905000"/>
            <a:ext cx="1371600" cy="1600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</a:p>
          <a:p>
            <a:pPr algn="ctr"/>
            <a:endParaRPr lang="fa-IR" dirty="0"/>
          </a:p>
        </p:txBody>
      </p:sp>
      <p:sp>
        <p:nvSpPr>
          <p:cNvPr id="7" name="Cloud 6"/>
          <p:cNvSpPr/>
          <p:nvPr/>
        </p:nvSpPr>
        <p:spPr>
          <a:xfrm>
            <a:off x="3505200" y="609600"/>
            <a:ext cx="1600200" cy="1524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10</a:t>
            </a:r>
            <a:endParaRPr lang="fa-IR" dirty="0"/>
          </a:p>
        </p:txBody>
      </p:sp>
      <p:sp>
        <p:nvSpPr>
          <p:cNvPr id="8" name="Cloud 7"/>
          <p:cNvSpPr/>
          <p:nvPr/>
        </p:nvSpPr>
        <p:spPr>
          <a:xfrm>
            <a:off x="4876800" y="5486400"/>
            <a:ext cx="1905000" cy="1219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</a:p>
          <a:p>
            <a:pPr algn="ctr"/>
            <a:endParaRPr lang="fa-IR" dirty="0"/>
          </a:p>
        </p:txBody>
      </p:sp>
      <p:sp>
        <p:nvSpPr>
          <p:cNvPr id="9" name="Cloud 8"/>
          <p:cNvSpPr/>
          <p:nvPr/>
        </p:nvSpPr>
        <p:spPr>
          <a:xfrm>
            <a:off x="1447800" y="3429000"/>
            <a:ext cx="1143000" cy="1447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</a:t>
            </a:r>
          </a:p>
          <a:p>
            <a:pPr algn="ctr"/>
            <a:endParaRPr lang="en-US" dirty="0" smtClean="0"/>
          </a:p>
        </p:txBody>
      </p:sp>
      <p:sp>
        <p:nvSpPr>
          <p:cNvPr id="10" name="Cloud 9"/>
          <p:cNvSpPr/>
          <p:nvPr/>
        </p:nvSpPr>
        <p:spPr>
          <a:xfrm>
            <a:off x="3505200" y="609600"/>
            <a:ext cx="1600200" cy="1524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</a:p>
          <a:p>
            <a:pPr algn="ctr"/>
            <a:endParaRPr lang="fa-IR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67400" y="29718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 flipH="1" flipV="1">
            <a:off x="4305300" y="2131977"/>
            <a:ext cx="571500" cy="1144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2589848" y="3962400"/>
            <a:ext cx="1677352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4000" y="4191000"/>
            <a:ext cx="2286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0" name="Picture 4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0"/>
            <a:ext cx="762000" cy="762000"/>
          </a:xfrm>
          <a:prstGeom prst="rect">
            <a:avLst/>
          </a:prstGeom>
          <a:noFill/>
        </p:spPr>
      </p:pic>
      <p:pic>
        <p:nvPicPr>
          <p:cNvPr id="9224" name="Picture 8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486400"/>
            <a:ext cx="762000" cy="762000"/>
          </a:xfrm>
          <a:prstGeom prst="rect">
            <a:avLst/>
          </a:prstGeom>
          <a:noFill/>
        </p:spPr>
      </p:pic>
      <p:pic>
        <p:nvPicPr>
          <p:cNvPr id="9227" name="Picture 11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752600"/>
            <a:ext cx="762000" cy="762000"/>
          </a:xfrm>
          <a:prstGeom prst="rect">
            <a:avLst/>
          </a:prstGeom>
          <a:noFill/>
        </p:spPr>
      </p:pic>
      <p:pic>
        <p:nvPicPr>
          <p:cNvPr id="9228" name="Picture 12" descr="C:\Users\pc\Dropbox\n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0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2253" y="457200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Jadid" pitchFamily="2" charset="-78"/>
              </a:rPr>
              <a:t>ارسال زنبور های کارگر</a:t>
            </a:r>
            <a:endParaRPr lang="en-US" sz="2800" dirty="0">
              <a:cs typeface="B Jadid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6172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a-I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65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3587</Words>
  <Application>Microsoft Office PowerPoint</Application>
  <PresentationFormat>On-screen Show (4:3)</PresentationFormat>
  <Paragraphs>1718</Paragraphs>
  <Slides>65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Executive</vt:lpstr>
      <vt:lpstr>1_Executive</vt:lpstr>
      <vt:lpstr>Equation</vt:lpstr>
      <vt:lpstr>方程式</vt:lpstr>
      <vt:lpstr>PowerPoint Presentation</vt:lpstr>
      <vt:lpstr>PowerPoint Presentation</vt:lpstr>
      <vt:lpstr>تاریخچه :</vt:lpstr>
      <vt:lpstr>PowerPoint Presentation</vt:lpstr>
      <vt:lpstr>PowerPoint Presentation</vt:lpstr>
      <vt:lpstr>PowerPoint Presentation</vt:lpstr>
      <vt:lpstr>PowerPoint Presentation</vt:lpstr>
      <vt:lpstr>رقص چرخشی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الگوریتم تپه نوردی</vt:lpstr>
      <vt:lpstr>PowerPoint Presentation</vt:lpstr>
      <vt:lpstr>PowerPoint Presentation</vt:lpstr>
      <vt:lpstr>PowerPoint Presentation</vt:lpstr>
      <vt:lpstr>PowerPoint Presentation</vt:lpstr>
      <vt:lpstr>مرحله چهار: حرکت زنبورهای کارگر و ناظر </vt:lpstr>
      <vt:lpstr>روشهای ارسال زنبورهای ناظر:</vt:lpstr>
      <vt:lpstr>مرحله پنجم: تعیین منبع متروکه</vt:lpstr>
      <vt:lpstr>PowerPoint Presentation</vt:lpstr>
      <vt:lpstr>مرحله هفتم: شرایط خاتمه</vt:lpstr>
      <vt:lpstr>کلونی زنبور عسل مصنوعی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حل مسئله n وزیر: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NPSoft.ir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besharati</dc:creator>
  <cp:lastModifiedBy>dell</cp:lastModifiedBy>
  <cp:revision>310</cp:revision>
  <dcterms:created xsi:type="dcterms:W3CDTF">2014-10-20T16:39:58Z</dcterms:created>
  <dcterms:modified xsi:type="dcterms:W3CDTF">2016-12-04T04:05:04Z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3132373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D6.2.10</vt:lpwstr>
  </property>
</Properties>
</file>