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9"/>
  </p:notesMasterIdLst>
  <p:sldIdLst>
    <p:sldId id="256" r:id="rId2"/>
    <p:sldId id="260" r:id="rId3"/>
    <p:sldId id="261" r:id="rId4"/>
    <p:sldId id="262" r:id="rId5"/>
    <p:sldId id="263" r:id="rId6"/>
    <p:sldId id="257" r:id="rId7"/>
    <p:sldId id="258" r:id="rId8"/>
    <p:sldId id="259"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2" r:id="rId27"/>
    <p:sldId id="283" r:id="rId28"/>
    <p:sldId id="284" r:id="rId29"/>
    <p:sldId id="285" r:id="rId30"/>
    <p:sldId id="286" r:id="rId31"/>
    <p:sldId id="289" r:id="rId32"/>
    <p:sldId id="290" r:id="rId33"/>
    <p:sldId id="291" r:id="rId34"/>
    <p:sldId id="292" r:id="rId35"/>
    <p:sldId id="293" r:id="rId36"/>
    <p:sldId id="294" r:id="rId37"/>
    <p:sldId id="295" r:id="rId38"/>
    <p:sldId id="297" r:id="rId39"/>
    <p:sldId id="300" r:id="rId40"/>
    <p:sldId id="299" r:id="rId41"/>
    <p:sldId id="301" r:id="rId42"/>
    <p:sldId id="302" r:id="rId43"/>
    <p:sldId id="303" r:id="rId44"/>
    <p:sldId id="304" r:id="rId45"/>
    <p:sldId id="305" r:id="rId46"/>
    <p:sldId id="306" r:id="rId47"/>
    <p:sldId id="30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76" autoAdjust="0"/>
    <p:restoredTop sz="89587" autoAdjust="0"/>
  </p:normalViewPr>
  <p:slideViewPr>
    <p:cSldViewPr>
      <p:cViewPr varScale="1">
        <p:scale>
          <a:sx n="67" d="100"/>
          <a:sy n="67" d="100"/>
        </p:scale>
        <p:origin x="1248" y="48"/>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07450-1F32-400F-B428-560C09BFAB05}" type="datetimeFigureOut">
              <a:rPr lang="en-US" smtClean="0"/>
              <a:pPr/>
              <a:t>8/17/2017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0BBE3-B10A-4ADC-9B86-48BD9536C90C}" type="slidenum">
              <a:rPr lang="en-US" smtClean="0"/>
              <a:pPr/>
              <a:t>‹#›</a:t>
            </a:fld>
            <a:endParaRPr lang="en-US"/>
          </a:p>
        </p:txBody>
      </p:sp>
    </p:spTree>
    <p:extLst>
      <p:ext uri="{BB962C8B-B14F-4D97-AF65-F5344CB8AC3E}">
        <p14:creationId xmlns:p14="http://schemas.microsoft.com/office/powerpoint/2010/main" val="271321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C0BBE3-B10A-4ADC-9B86-48BD9536C90C}" type="slidenum">
              <a:rPr lang="en-US" smtClean="0"/>
              <a:pPr/>
              <a:t>1</a:t>
            </a:fld>
            <a:endParaRPr lang="en-US"/>
          </a:p>
        </p:txBody>
      </p:sp>
    </p:spTree>
    <p:extLst>
      <p:ext uri="{BB962C8B-B14F-4D97-AF65-F5344CB8AC3E}">
        <p14:creationId xmlns:p14="http://schemas.microsoft.com/office/powerpoint/2010/main" val="3184405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8/17/2017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8/17/2017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8/17/2017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8/17/2017</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8/17/2017</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8/17/2017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8/17/2017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609600"/>
            <a:ext cx="5105400" cy="685800"/>
          </a:xfrm>
        </p:spPr>
        <p:txBody>
          <a:bodyPr>
            <a:normAutofit fontScale="90000"/>
          </a:bodyPr>
          <a:lstStyle/>
          <a:p>
            <a:r>
              <a:rPr lang="fa-IR" sz="4000" dirty="0" smtClean="0">
                <a:cs typeface="B Yekan" pitchFamily="2" charset="-78"/>
              </a:rPr>
              <a:t>برنامه ريزي نيازمندي به مواد</a:t>
            </a:r>
            <a:endParaRPr lang="en-US" sz="5400" dirty="0">
              <a:cs typeface="B Yekan" pitchFamily="2" charset="-78"/>
            </a:endParaRPr>
          </a:p>
        </p:txBody>
      </p:sp>
      <p:sp>
        <p:nvSpPr>
          <p:cNvPr id="3" name="Subtitle 2"/>
          <p:cNvSpPr>
            <a:spLocks noGrp="1"/>
          </p:cNvSpPr>
          <p:nvPr>
            <p:ph type="subTitle" idx="1"/>
          </p:nvPr>
        </p:nvSpPr>
        <p:spPr/>
        <p:txBody>
          <a:bodyPr>
            <a:normAutofit lnSpcReduction="10000"/>
          </a:bodyPr>
          <a:lstStyle/>
          <a:p>
            <a:pPr algn="r" rtl="1"/>
            <a:r>
              <a:rPr lang="fa-IR" sz="1800" b="1" dirty="0" smtClean="0">
                <a:cs typeface="B Yekan" pitchFamily="2" charset="-78"/>
              </a:rPr>
              <a:t>نام استاد : جناب آقای دکتر ایرج پور</a:t>
            </a:r>
          </a:p>
          <a:p>
            <a:pPr algn="r" rtl="1"/>
            <a:r>
              <a:rPr lang="fa-IR" sz="1600" b="1" smtClean="0">
                <a:cs typeface="B Yekan" pitchFamily="2" charset="-78"/>
              </a:rPr>
              <a:t>دانشجویان : </a:t>
            </a:r>
            <a:r>
              <a:rPr lang="fa-IR" sz="1600" b="1" dirty="0" smtClean="0">
                <a:cs typeface="B Yekan" pitchFamily="2" charset="-78"/>
              </a:rPr>
              <a:t>آیدین  پوردشت</a:t>
            </a:r>
            <a:r>
              <a:rPr lang="en-US" sz="1600" b="1" dirty="0" smtClean="0">
                <a:cs typeface="B Yekan" pitchFamily="2" charset="-78"/>
              </a:rPr>
              <a:t> </a:t>
            </a:r>
            <a:r>
              <a:rPr lang="fa-IR" sz="1600" b="1" dirty="0" smtClean="0">
                <a:cs typeface="B Yekan" pitchFamily="2" charset="-78"/>
              </a:rPr>
              <a:t> ،  کاوه  پورکمالی</a:t>
            </a:r>
            <a:endParaRPr lang="en-US" sz="1600" b="1" dirty="0">
              <a:cs typeface="B Yekan" pitchFamily="2" charset="-78"/>
            </a:endParaRPr>
          </a:p>
        </p:txBody>
      </p:sp>
      <p:sp>
        <p:nvSpPr>
          <p:cNvPr id="5" name="Subtitle 2"/>
          <p:cNvSpPr txBox="1">
            <a:spLocks/>
          </p:cNvSpPr>
          <p:nvPr/>
        </p:nvSpPr>
        <p:spPr>
          <a:xfrm>
            <a:off x="304800" y="6023143"/>
            <a:ext cx="1600200" cy="685800"/>
          </a:xfrm>
          <a:prstGeom prst="rect">
            <a:avLst/>
          </a:prstGeom>
        </p:spPr>
        <p:txBody>
          <a:bodyPr vert="horz" anchor="ctr">
            <a:noAutofit/>
          </a:bodyPr>
          <a:lstStyle/>
          <a:p>
            <a:pPr marL="0" marR="0" lvl="0" indent="0" algn="r" defTabSz="914400" rtl="1" eaLnBrk="1" fontAlgn="auto" latinLnBrk="0" hangingPunct="1">
              <a:lnSpc>
                <a:spcPct val="100000"/>
              </a:lnSpc>
              <a:spcBef>
                <a:spcPts val="700"/>
              </a:spcBef>
              <a:spcAft>
                <a:spcPts val="0"/>
              </a:spcAft>
              <a:buClr>
                <a:schemeClr val="accent2"/>
              </a:buClr>
              <a:buSzPct val="60000"/>
              <a:buFont typeface="Wingdings"/>
              <a:buNone/>
              <a:tabLst/>
              <a:defRPr/>
            </a:pPr>
            <a:r>
              <a:rPr kumimoji="0" lang="en-US" sz="4000" b="1" i="0" u="none" strike="noStrike" kern="1200" cap="none" spc="0" normalizeH="0" baseline="0" noProof="0" dirty="0" smtClean="0">
                <a:ln>
                  <a:noFill/>
                </a:ln>
                <a:solidFill>
                  <a:srgbClr val="FFFFFF"/>
                </a:solidFill>
                <a:effectLst/>
                <a:uLnTx/>
                <a:uFillTx/>
                <a:latin typeface="Arial Rounded MT Bold" pitchFamily="34" charset="0"/>
                <a:cs typeface="B Yekan" pitchFamily="2" charset="-78"/>
              </a:rPr>
              <a:t>QIAU</a:t>
            </a:r>
            <a:endParaRPr kumimoji="0" lang="en-US" sz="3600" b="1" i="0" u="none" strike="noStrike" kern="1200" cap="none" spc="0" normalizeH="0" baseline="0" noProof="0" dirty="0">
              <a:ln>
                <a:noFill/>
              </a:ln>
              <a:solidFill>
                <a:srgbClr val="FFFFFF"/>
              </a:solidFill>
              <a:effectLst/>
              <a:uLnTx/>
              <a:uFillTx/>
              <a:latin typeface="Arial Rounded MT Bold" pitchFamily="34" charset="0"/>
              <a:cs typeface="B Yekan" pitchFamily="2" charset="-78"/>
            </a:endParaRPr>
          </a:p>
        </p:txBody>
      </p:sp>
      <p:sp>
        <p:nvSpPr>
          <p:cNvPr id="6" name="Title 1"/>
          <p:cNvSpPr txBox="1">
            <a:spLocks/>
          </p:cNvSpPr>
          <p:nvPr/>
        </p:nvSpPr>
        <p:spPr>
          <a:xfrm>
            <a:off x="2147887" y="1801056"/>
            <a:ext cx="5486400" cy="609600"/>
          </a:xfrm>
          <a:prstGeom prst="rect">
            <a:avLst/>
          </a:prstGeom>
        </p:spPr>
        <p:txBody>
          <a:bodyPr vert="horz" anchor="b">
            <a:noAutofit/>
          </a:bodyPr>
          <a:lstStyle/>
          <a:p>
            <a:pPr lvl="0">
              <a:spcBef>
                <a:spcPct val="0"/>
              </a:spcBef>
            </a:pPr>
            <a:r>
              <a:rPr lang="en-US" sz="2800" cap="all" dirty="0" smtClean="0">
                <a:solidFill>
                  <a:schemeClr val="accent6">
                    <a:lumMod val="60000"/>
                    <a:lumOff val="40000"/>
                  </a:schemeClr>
                </a:solidFill>
                <a:latin typeface="+mj-lt"/>
                <a:ea typeface="+mj-ea"/>
                <a:cs typeface="B Yekan" pitchFamily="2" charset="-78"/>
              </a:rPr>
              <a:t>m</a:t>
            </a:r>
            <a:r>
              <a:rPr lang="en-US" sz="2800" cap="all" dirty="0" smtClean="0">
                <a:solidFill>
                  <a:schemeClr val="tx2"/>
                </a:solidFill>
                <a:latin typeface="+mj-lt"/>
                <a:ea typeface="+mj-ea"/>
                <a:cs typeface="B Yekan" pitchFamily="2" charset="-78"/>
              </a:rPr>
              <a:t>aterial </a:t>
            </a:r>
            <a:r>
              <a:rPr lang="en-US" sz="2800" cap="all" dirty="0" smtClean="0">
                <a:solidFill>
                  <a:schemeClr val="accent6">
                    <a:lumMod val="60000"/>
                    <a:lumOff val="40000"/>
                  </a:schemeClr>
                </a:solidFill>
                <a:latin typeface="+mj-lt"/>
                <a:ea typeface="+mj-ea"/>
                <a:cs typeface="B Yekan" pitchFamily="2" charset="-78"/>
              </a:rPr>
              <a:t>r</a:t>
            </a:r>
            <a:r>
              <a:rPr lang="en-US" sz="2800" cap="all" dirty="0" smtClean="0">
                <a:solidFill>
                  <a:schemeClr val="tx2"/>
                </a:solidFill>
                <a:latin typeface="+mj-lt"/>
                <a:ea typeface="+mj-ea"/>
                <a:cs typeface="B Yekan" pitchFamily="2" charset="-78"/>
              </a:rPr>
              <a:t>equirement </a:t>
            </a:r>
            <a:r>
              <a:rPr lang="en-US" sz="2800" cap="all" dirty="0" smtClean="0">
                <a:solidFill>
                  <a:schemeClr val="accent6">
                    <a:lumMod val="60000"/>
                    <a:lumOff val="40000"/>
                  </a:schemeClr>
                </a:solidFill>
                <a:latin typeface="+mj-lt"/>
                <a:ea typeface="+mj-ea"/>
                <a:cs typeface="B Yekan" pitchFamily="2" charset="-78"/>
              </a:rPr>
              <a:t>p</a:t>
            </a:r>
            <a:r>
              <a:rPr lang="en-US" sz="2800" cap="all" dirty="0" smtClean="0">
                <a:solidFill>
                  <a:schemeClr val="tx2"/>
                </a:solidFill>
                <a:latin typeface="+mj-lt"/>
                <a:ea typeface="+mj-ea"/>
                <a:cs typeface="B Yekan" pitchFamily="2" charset="-78"/>
              </a:rPr>
              <a:t>lanning</a:t>
            </a:r>
            <a:endParaRPr kumimoji="0" lang="en-US" sz="4000" b="0" i="0" u="none" strike="noStrike" kern="1200" cap="all" spc="0" normalizeH="0" baseline="0" noProof="0" dirty="0">
              <a:ln>
                <a:noFill/>
              </a:ln>
              <a:solidFill>
                <a:schemeClr val="tx2"/>
              </a:solidFill>
              <a:effectLst/>
              <a:uLnTx/>
              <a:uFillTx/>
              <a:latin typeface="+mj-lt"/>
              <a:ea typeface="+mj-ea"/>
              <a:cs typeface="B Yekan" pitchFamily="2" charset="-78"/>
            </a:endParaRPr>
          </a:p>
        </p:txBody>
      </p:sp>
      <p:pic>
        <p:nvPicPr>
          <p:cNvPr id="1026" name="Picture 2" descr="C:\Users\ramin\Desktop\mrp\2.png"/>
          <p:cNvPicPr>
            <a:picLocks noChangeAspect="1" noChangeArrowheads="1"/>
          </p:cNvPicPr>
          <p:nvPr/>
        </p:nvPicPr>
        <p:blipFill>
          <a:blip r:embed="rId3" cstate="print"/>
          <a:srcRect/>
          <a:stretch>
            <a:fillRect/>
          </a:stretch>
        </p:blipFill>
        <p:spPr bwMode="auto">
          <a:xfrm>
            <a:off x="2057400" y="2438400"/>
            <a:ext cx="5000625" cy="1990725"/>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Yekan" panose="00000400000000000000" pitchFamily="2" charset="-78"/>
              </a:rPr>
              <a:t> </a:t>
            </a:r>
            <a:r>
              <a:rPr lang="fa-IR" sz="3200" b="1" dirty="0" smtClean="0">
                <a:cs typeface="B Yekan" panose="00000400000000000000" pitchFamily="2" charset="-78"/>
              </a:rPr>
              <a:t>MRPوظایف اصلی سیستم</a:t>
            </a:r>
            <a:r>
              <a:rPr lang="fa-IR" sz="3200" dirty="0" smtClean="0">
                <a:cs typeface="B Yekan" panose="00000400000000000000" pitchFamily="2" charset="-78"/>
              </a:rPr>
              <a:t> </a:t>
            </a:r>
            <a:endParaRPr lang="en-US" sz="3200" dirty="0">
              <a:cs typeface="B Yekan" panose="00000400000000000000" pitchFamily="2" charset="-78"/>
            </a:endParaRPr>
          </a:p>
        </p:txBody>
      </p:sp>
      <p:sp>
        <p:nvSpPr>
          <p:cNvPr id="3" name="Content Placeholder 2"/>
          <p:cNvSpPr>
            <a:spLocks noGrp="1"/>
          </p:cNvSpPr>
          <p:nvPr>
            <p:ph sz="quarter" idx="1"/>
          </p:nvPr>
        </p:nvSpPr>
        <p:spPr/>
        <p:txBody>
          <a:bodyPr/>
          <a:lstStyle/>
          <a:p>
            <a:pPr marL="0" indent="0" algn="r">
              <a:buNone/>
            </a:pPr>
            <a:r>
              <a:rPr lang="fa-IR" sz="1800" dirty="0" smtClean="0">
                <a:cs typeface="B Yekan" panose="00000400000000000000" pitchFamily="2" charset="-78"/>
              </a:rPr>
              <a:t> :MRP سه وظیفه اصلی برای سیستم </a:t>
            </a:r>
          </a:p>
          <a:p>
            <a:pPr marL="0" indent="0" algn="r">
              <a:buNone/>
            </a:pPr>
            <a:endParaRPr lang="fa-IR" sz="1800" dirty="0">
              <a:cs typeface="B Yekan" panose="00000400000000000000" pitchFamily="2" charset="-78"/>
            </a:endParaRPr>
          </a:p>
          <a:p>
            <a:pPr algn="r" rtl="1">
              <a:lnSpc>
                <a:spcPct val="200000"/>
              </a:lnSpc>
              <a:buFont typeface="Wingdings" panose="05000000000000000000" pitchFamily="2" charset="2"/>
              <a:buChar char="Ø"/>
            </a:pPr>
            <a:r>
              <a:rPr lang="fa-IR" sz="1800" dirty="0" smtClean="0">
                <a:cs typeface="B Yekan" panose="00000400000000000000" pitchFamily="2" charset="-78"/>
              </a:rPr>
              <a:t>کنترل سطح موجودی </a:t>
            </a:r>
          </a:p>
          <a:p>
            <a:pPr algn="r" rtl="1">
              <a:lnSpc>
                <a:spcPct val="200000"/>
              </a:lnSpc>
              <a:buFont typeface="Wingdings" panose="05000000000000000000" pitchFamily="2" charset="2"/>
              <a:buChar char="Ø"/>
            </a:pPr>
            <a:r>
              <a:rPr lang="fa-IR" sz="1800" dirty="0" smtClean="0">
                <a:cs typeface="B Yekan" panose="00000400000000000000" pitchFamily="2" charset="-78"/>
              </a:rPr>
              <a:t>اولویت بندی اجزا</a:t>
            </a:r>
          </a:p>
          <a:p>
            <a:pPr algn="r" rtl="1">
              <a:lnSpc>
                <a:spcPct val="200000"/>
              </a:lnSpc>
              <a:buFont typeface="Wingdings" panose="05000000000000000000" pitchFamily="2" charset="2"/>
              <a:buChar char="Ø"/>
            </a:pPr>
            <a:r>
              <a:rPr lang="fa-IR" sz="1800" dirty="0" smtClean="0">
                <a:cs typeface="B Yekan" panose="00000400000000000000" pitchFamily="2" charset="-78"/>
              </a:rPr>
              <a:t>تعیین ظرفیت مورد نیاز در سطحی تفصیلی تر </a:t>
            </a:r>
          </a:p>
          <a:p>
            <a:pPr algn="r" rtl="1">
              <a:lnSpc>
                <a:spcPct val="200000"/>
              </a:lnSpc>
              <a:buNone/>
            </a:pPr>
            <a:r>
              <a:rPr lang="fa-IR" sz="1800" dirty="0" smtClean="0">
                <a:cs typeface="B Yekan" panose="00000400000000000000" pitchFamily="2" charset="-78"/>
              </a:rPr>
              <a:t>      از برنامه ریزی سرانگشتی ظرفیت </a:t>
            </a:r>
          </a:p>
          <a:p>
            <a:pPr marL="0" indent="0" algn="r" rtl="1">
              <a:buNone/>
            </a:pPr>
            <a:r>
              <a:rPr lang="fa-IR" dirty="0" smtClean="0"/>
              <a:t> </a:t>
            </a:r>
            <a:endParaRPr lang="en-US" dirty="0"/>
          </a:p>
        </p:txBody>
      </p:sp>
      <p:pic>
        <p:nvPicPr>
          <p:cNvPr id="3074" name="Picture 2" descr="C:\Users\ramin\Desktop\mrp\4.jpg"/>
          <p:cNvPicPr>
            <a:picLocks noChangeAspect="1" noChangeArrowheads="1"/>
          </p:cNvPicPr>
          <p:nvPr/>
        </p:nvPicPr>
        <p:blipFill>
          <a:blip r:embed="rId2" cstate="print"/>
          <a:srcRect/>
          <a:stretch>
            <a:fillRect/>
          </a:stretch>
        </p:blipFill>
        <p:spPr bwMode="auto">
          <a:xfrm>
            <a:off x="381000" y="2209800"/>
            <a:ext cx="4121150" cy="3090863"/>
          </a:xfrm>
          <a:prstGeom prst="rect">
            <a:avLst/>
          </a:prstGeom>
          <a:noFill/>
        </p:spPr>
      </p:pic>
    </p:spTree>
    <p:extLst>
      <p:ext uri="{BB962C8B-B14F-4D97-AF65-F5344CB8AC3E}">
        <p14:creationId xmlns:p14="http://schemas.microsoft.com/office/powerpoint/2010/main" val="3996509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smtClean="0">
                <a:cs typeface="B Yekan" panose="00000400000000000000" pitchFamily="2" charset="-78"/>
              </a:rPr>
              <a:t>تقاضای وابسته</a:t>
            </a:r>
            <a:endParaRPr lang="en-US" sz="3200" b="1" dirty="0">
              <a:cs typeface="B Yekan" panose="00000400000000000000" pitchFamily="2" charset="-78"/>
            </a:endParaRPr>
          </a:p>
        </p:txBody>
      </p:sp>
      <p:sp>
        <p:nvSpPr>
          <p:cNvPr id="3" name="Content Placeholder 2"/>
          <p:cNvSpPr>
            <a:spLocks noGrp="1"/>
          </p:cNvSpPr>
          <p:nvPr>
            <p:ph sz="quarter" idx="1"/>
          </p:nvPr>
        </p:nvSpPr>
        <p:spPr>
          <a:xfrm>
            <a:off x="612648" y="1600200"/>
            <a:ext cx="8153400" cy="5181600"/>
          </a:xfrm>
        </p:spPr>
        <p:txBody>
          <a:bodyPr>
            <a:normAutofit/>
          </a:bodyPr>
          <a:lstStyle/>
          <a:p>
            <a:pPr marL="0" indent="0" algn="just" rtl="1">
              <a:lnSpc>
                <a:spcPct val="200000"/>
              </a:lnSpc>
              <a:buNone/>
            </a:pPr>
            <a:r>
              <a:rPr lang="fa-IR" sz="1800" dirty="0" smtClean="0">
                <a:cs typeface="B Yekan" panose="00000400000000000000" pitchFamily="2" charset="-78"/>
              </a:rPr>
              <a:t>اقلامی مانند مواد اولیه ، اجزا و مونتاژهای فرعی را شامل می شود که در تولید کالای نهایی مورد استفاده قرار می گیرند . </a:t>
            </a:r>
          </a:p>
          <a:p>
            <a:pPr marL="0" indent="0" algn="just" rtl="1">
              <a:lnSpc>
                <a:spcPct val="200000"/>
              </a:lnSpc>
              <a:buNone/>
            </a:pPr>
            <a:r>
              <a:rPr lang="fa-IR" sz="1800" dirty="0">
                <a:cs typeface="B Yekan" panose="00000400000000000000" pitchFamily="2" charset="-78"/>
              </a:rPr>
              <a:t> </a:t>
            </a:r>
            <a:r>
              <a:rPr lang="fa-IR" sz="1800" dirty="0" smtClean="0">
                <a:cs typeface="B Yekan" panose="00000400000000000000" pitchFamily="2" charset="-78"/>
              </a:rPr>
              <a:t>تقاضا برای چنین اقلامی به تعداد کالاهای نهایی که برای تولید برنامه ریزی شده اند ، بستگی دارد .  </a:t>
            </a:r>
            <a:endParaRPr lang="en-US" sz="1800" dirty="0">
              <a:cs typeface="B Yekan" panose="00000400000000000000" pitchFamily="2" charset="-78"/>
            </a:endParaRPr>
          </a:p>
        </p:txBody>
      </p:sp>
      <p:pic>
        <p:nvPicPr>
          <p:cNvPr id="4098" name="Picture 2" descr="C:\Users\ramin\Desktop\mrp\5.jpg"/>
          <p:cNvPicPr>
            <a:picLocks noChangeAspect="1" noChangeArrowheads="1"/>
          </p:cNvPicPr>
          <p:nvPr/>
        </p:nvPicPr>
        <p:blipFill>
          <a:blip r:embed="rId2" cstate="print"/>
          <a:srcRect/>
          <a:stretch>
            <a:fillRect/>
          </a:stretch>
        </p:blipFill>
        <p:spPr bwMode="auto">
          <a:xfrm>
            <a:off x="1066800" y="3505200"/>
            <a:ext cx="3886200" cy="3087925"/>
          </a:xfrm>
          <a:prstGeom prst="rect">
            <a:avLst/>
          </a:prstGeom>
          <a:noFill/>
        </p:spPr>
      </p:pic>
    </p:spTree>
    <p:extLst>
      <p:ext uri="{BB962C8B-B14F-4D97-AF65-F5344CB8AC3E}">
        <p14:creationId xmlns:p14="http://schemas.microsoft.com/office/powerpoint/2010/main" val="59114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2648" y="228600"/>
            <a:ext cx="8153400" cy="990600"/>
          </a:xfrm>
        </p:spPr>
        <p:txBody>
          <a:bodyPr>
            <a:normAutofit/>
          </a:bodyPr>
          <a:lstStyle/>
          <a:p>
            <a:pPr algn="r" rtl="1"/>
            <a:r>
              <a:rPr lang="fa-IR" sz="2400" b="1" dirty="0" smtClean="0">
                <a:cs typeface="B Yekan" panose="00000400000000000000" pitchFamily="2" charset="-78"/>
              </a:rPr>
              <a:t>سطح موجودی محصول و قطعات خریداری شده بدون یک سیستم </a:t>
            </a:r>
            <a:r>
              <a:rPr lang="en-US" sz="2400" b="1" dirty="0" smtClean="0">
                <a:cs typeface="B Yekan" panose="00000400000000000000" pitchFamily="2" charset="-78"/>
              </a:rPr>
              <a:t>MRP</a:t>
            </a:r>
            <a:endParaRPr lang="en-US" sz="2400" b="1" dirty="0">
              <a:cs typeface="B Yekan" panose="00000400000000000000" pitchFamily="2" charset="-78"/>
            </a:endParaRPr>
          </a:p>
        </p:txBody>
      </p:sp>
      <p:cxnSp>
        <p:nvCxnSpPr>
          <p:cNvPr id="10" name="Straight Connector 9"/>
          <p:cNvCxnSpPr/>
          <p:nvPr/>
        </p:nvCxnSpPr>
        <p:spPr>
          <a:xfrm>
            <a:off x="1600200" y="1752600"/>
            <a:ext cx="0" cy="1676400"/>
          </a:xfrm>
          <a:prstGeom prst="line">
            <a:avLst/>
          </a:prstGeom>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1600200" y="3429000"/>
            <a:ext cx="5867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1600200" y="4267200"/>
            <a:ext cx="0" cy="1676400"/>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a:off x="1600200" y="5943600"/>
            <a:ext cx="5867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1600200" y="2438400"/>
            <a:ext cx="1371600" cy="533400"/>
          </a:xfrm>
          <a:prstGeom prst="line">
            <a:avLst/>
          </a:prstGeom>
        </p:spPr>
        <p:style>
          <a:lnRef idx="2">
            <a:schemeClr val="accent3"/>
          </a:lnRef>
          <a:fillRef idx="0">
            <a:schemeClr val="accent3"/>
          </a:fillRef>
          <a:effectRef idx="1">
            <a:schemeClr val="accent3"/>
          </a:effectRef>
          <a:fontRef idx="minor">
            <a:schemeClr val="tx1"/>
          </a:fontRef>
        </p:style>
      </p:cxnSp>
      <p:cxnSp>
        <p:nvCxnSpPr>
          <p:cNvPr id="21" name="Straight Connector 20"/>
          <p:cNvCxnSpPr/>
          <p:nvPr/>
        </p:nvCxnSpPr>
        <p:spPr>
          <a:xfrm flipH="1">
            <a:off x="2971800" y="2209800"/>
            <a:ext cx="457200" cy="762000"/>
          </a:xfrm>
          <a:prstGeom prst="line">
            <a:avLst/>
          </a:prstGeom>
        </p:spPr>
        <p:style>
          <a:lnRef idx="2">
            <a:schemeClr val="accent3"/>
          </a:lnRef>
          <a:fillRef idx="0">
            <a:schemeClr val="accent3"/>
          </a:fillRef>
          <a:effectRef idx="1">
            <a:schemeClr val="accent3"/>
          </a:effectRef>
          <a:fontRef idx="minor">
            <a:schemeClr val="tx1"/>
          </a:fontRef>
        </p:style>
      </p:cxnSp>
      <p:cxnSp>
        <p:nvCxnSpPr>
          <p:cNvPr id="24" name="Straight Connector 23"/>
          <p:cNvCxnSpPr/>
          <p:nvPr/>
        </p:nvCxnSpPr>
        <p:spPr>
          <a:xfrm>
            <a:off x="3429000" y="2209800"/>
            <a:ext cx="2057400" cy="838200"/>
          </a:xfrm>
          <a:prstGeom prst="line">
            <a:avLst/>
          </a:prstGeom>
        </p:spPr>
        <p:style>
          <a:lnRef idx="2">
            <a:schemeClr val="accent3"/>
          </a:lnRef>
          <a:fillRef idx="0">
            <a:schemeClr val="accent3"/>
          </a:fillRef>
          <a:effectRef idx="1">
            <a:schemeClr val="accent3"/>
          </a:effectRef>
          <a:fontRef idx="minor">
            <a:schemeClr val="tx1"/>
          </a:fontRef>
        </p:style>
      </p:cxnSp>
      <p:cxnSp>
        <p:nvCxnSpPr>
          <p:cNvPr id="26" name="Straight Connector 25"/>
          <p:cNvCxnSpPr/>
          <p:nvPr/>
        </p:nvCxnSpPr>
        <p:spPr>
          <a:xfrm flipH="1">
            <a:off x="5486400" y="2286000"/>
            <a:ext cx="457200" cy="762000"/>
          </a:xfrm>
          <a:prstGeom prst="line">
            <a:avLst/>
          </a:prstGeom>
        </p:spPr>
        <p:style>
          <a:lnRef idx="2">
            <a:schemeClr val="accent3"/>
          </a:lnRef>
          <a:fillRef idx="0">
            <a:schemeClr val="accent3"/>
          </a:fillRef>
          <a:effectRef idx="1">
            <a:schemeClr val="accent3"/>
          </a:effectRef>
          <a:fontRef idx="minor">
            <a:schemeClr val="tx1"/>
          </a:fontRef>
        </p:style>
      </p:cxnSp>
      <p:cxnSp>
        <p:nvCxnSpPr>
          <p:cNvPr id="27" name="Straight Connector 26"/>
          <p:cNvCxnSpPr/>
          <p:nvPr/>
        </p:nvCxnSpPr>
        <p:spPr>
          <a:xfrm>
            <a:off x="5943600" y="2286000"/>
            <a:ext cx="381000" cy="152400"/>
          </a:xfrm>
          <a:prstGeom prst="line">
            <a:avLst/>
          </a:prstGeom>
        </p:spPr>
        <p:style>
          <a:lnRef idx="2">
            <a:schemeClr val="accent3"/>
          </a:lnRef>
          <a:fillRef idx="0">
            <a:schemeClr val="accent3"/>
          </a:fillRef>
          <a:effectRef idx="1">
            <a:schemeClr val="accent3"/>
          </a:effectRef>
          <a:fontRef idx="minor">
            <a:schemeClr val="tx1"/>
          </a:fontRef>
        </p:style>
      </p:cxnSp>
      <p:cxnSp>
        <p:nvCxnSpPr>
          <p:cNvPr id="30" name="Straight Connector 29"/>
          <p:cNvCxnSpPr/>
          <p:nvPr/>
        </p:nvCxnSpPr>
        <p:spPr>
          <a:xfrm flipH="1">
            <a:off x="2438400" y="4800600"/>
            <a:ext cx="5334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1" name="Straight Connector 30"/>
          <p:cNvCxnSpPr/>
          <p:nvPr/>
        </p:nvCxnSpPr>
        <p:spPr>
          <a:xfrm>
            <a:off x="2971800" y="4800600"/>
            <a:ext cx="304800" cy="685800"/>
          </a:xfrm>
          <a:prstGeom prst="line">
            <a:avLst/>
          </a:prstGeom>
        </p:spPr>
        <p:style>
          <a:lnRef idx="2">
            <a:schemeClr val="accent3"/>
          </a:lnRef>
          <a:fillRef idx="0">
            <a:schemeClr val="accent3"/>
          </a:fillRef>
          <a:effectRef idx="1">
            <a:schemeClr val="accent3"/>
          </a:effectRef>
          <a:fontRef idx="minor">
            <a:schemeClr val="tx1"/>
          </a:fontRef>
        </p:style>
      </p:cxnSp>
      <p:cxnSp>
        <p:nvCxnSpPr>
          <p:cNvPr id="35" name="Straight Connector 34"/>
          <p:cNvCxnSpPr/>
          <p:nvPr/>
        </p:nvCxnSpPr>
        <p:spPr>
          <a:xfrm>
            <a:off x="2971800" y="3429000"/>
            <a:ext cx="0" cy="1371600"/>
          </a:xfrm>
          <a:prstGeom prst="line">
            <a:avLst/>
          </a:prstGeom>
        </p:spPr>
        <p:style>
          <a:lnRef idx="1">
            <a:schemeClr val="accent4"/>
          </a:lnRef>
          <a:fillRef idx="0">
            <a:schemeClr val="accent4"/>
          </a:fillRef>
          <a:effectRef idx="0">
            <a:schemeClr val="accent4"/>
          </a:effectRef>
          <a:fontRef idx="minor">
            <a:schemeClr val="tx1"/>
          </a:fontRef>
        </p:style>
      </p:cxnSp>
      <p:cxnSp>
        <p:nvCxnSpPr>
          <p:cNvPr id="36" name="Straight Connector 35"/>
          <p:cNvCxnSpPr/>
          <p:nvPr/>
        </p:nvCxnSpPr>
        <p:spPr>
          <a:xfrm flipH="1">
            <a:off x="3276600" y="5486400"/>
            <a:ext cx="5334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37" name="Straight Connector 36"/>
          <p:cNvCxnSpPr/>
          <p:nvPr/>
        </p:nvCxnSpPr>
        <p:spPr>
          <a:xfrm flipV="1">
            <a:off x="3810000" y="4800600"/>
            <a:ext cx="0" cy="685800"/>
          </a:xfrm>
          <a:prstGeom prst="line">
            <a:avLst/>
          </a:prstGeom>
        </p:spPr>
        <p:style>
          <a:lnRef idx="2">
            <a:schemeClr val="accent3"/>
          </a:lnRef>
          <a:fillRef idx="0">
            <a:schemeClr val="accent3"/>
          </a:fillRef>
          <a:effectRef idx="1">
            <a:schemeClr val="accent3"/>
          </a:effectRef>
          <a:fontRef idx="minor">
            <a:schemeClr val="tx1"/>
          </a:fontRef>
        </p:style>
      </p:cxnSp>
      <p:cxnSp>
        <p:nvCxnSpPr>
          <p:cNvPr id="39" name="Straight Connector 38"/>
          <p:cNvCxnSpPr/>
          <p:nvPr/>
        </p:nvCxnSpPr>
        <p:spPr>
          <a:xfrm flipH="1">
            <a:off x="3810000" y="4800600"/>
            <a:ext cx="16764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1" name="Straight Connector 40"/>
          <p:cNvCxnSpPr/>
          <p:nvPr/>
        </p:nvCxnSpPr>
        <p:spPr>
          <a:xfrm>
            <a:off x="3810000" y="3429000"/>
            <a:ext cx="0" cy="1371600"/>
          </a:xfrm>
          <a:prstGeom prst="line">
            <a:avLst/>
          </a:prstGeom>
        </p:spPr>
        <p:style>
          <a:lnRef idx="1">
            <a:schemeClr val="accent4"/>
          </a:lnRef>
          <a:fillRef idx="0">
            <a:schemeClr val="accent4"/>
          </a:fillRef>
          <a:effectRef idx="0">
            <a:schemeClr val="accent4"/>
          </a:effectRef>
          <a:fontRef idx="minor">
            <a:schemeClr val="tx1"/>
          </a:fontRef>
        </p:style>
      </p:cxnSp>
      <p:cxnSp>
        <p:nvCxnSpPr>
          <p:cNvPr id="42" name="Straight Connector 41"/>
          <p:cNvCxnSpPr/>
          <p:nvPr/>
        </p:nvCxnSpPr>
        <p:spPr>
          <a:xfrm>
            <a:off x="5486400" y="3429000"/>
            <a:ext cx="0" cy="1371600"/>
          </a:xfrm>
          <a:prstGeom prst="line">
            <a:avLst/>
          </a:prstGeom>
        </p:spPr>
        <p:style>
          <a:lnRef idx="1">
            <a:schemeClr val="accent4"/>
          </a:lnRef>
          <a:fillRef idx="0">
            <a:schemeClr val="accent4"/>
          </a:fillRef>
          <a:effectRef idx="0">
            <a:schemeClr val="accent4"/>
          </a:effectRef>
          <a:fontRef idx="minor">
            <a:schemeClr val="tx1"/>
          </a:fontRef>
        </p:style>
      </p:cxnSp>
      <p:cxnSp>
        <p:nvCxnSpPr>
          <p:cNvPr id="43" name="Straight Connector 42"/>
          <p:cNvCxnSpPr/>
          <p:nvPr/>
        </p:nvCxnSpPr>
        <p:spPr>
          <a:xfrm>
            <a:off x="5486400" y="4800600"/>
            <a:ext cx="304800" cy="685800"/>
          </a:xfrm>
          <a:prstGeom prst="line">
            <a:avLst/>
          </a:prstGeom>
        </p:spPr>
        <p:style>
          <a:lnRef idx="2">
            <a:schemeClr val="accent3"/>
          </a:lnRef>
          <a:fillRef idx="0">
            <a:schemeClr val="accent3"/>
          </a:fillRef>
          <a:effectRef idx="1">
            <a:schemeClr val="accent3"/>
          </a:effectRef>
          <a:fontRef idx="minor">
            <a:schemeClr val="tx1"/>
          </a:fontRef>
        </p:style>
      </p:cxnSp>
      <p:sp>
        <p:nvSpPr>
          <p:cNvPr id="44" name="Oval 43"/>
          <p:cNvSpPr/>
          <p:nvPr/>
        </p:nvSpPr>
        <p:spPr>
          <a:xfrm>
            <a:off x="2819400" y="3657600"/>
            <a:ext cx="304800" cy="304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A</a:t>
            </a:r>
            <a:endParaRPr lang="en-US" dirty="0"/>
          </a:p>
        </p:txBody>
      </p:sp>
      <p:sp>
        <p:nvSpPr>
          <p:cNvPr id="45" name="Oval 44"/>
          <p:cNvSpPr/>
          <p:nvPr/>
        </p:nvSpPr>
        <p:spPr>
          <a:xfrm>
            <a:off x="3657600" y="3657600"/>
            <a:ext cx="304800" cy="304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B</a:t>
            </a:r>
            <a:endParaRPr lang="en-US" dirty="0"/>
          </a:p>
        </p:txBody>
      </p:sp>
      <p:sp>
        <p:nvSpPr>
          <p:cNvPr id="46" name="Oval 45"/>
          <p:cNvSpPr/>
          <p:nvPr/>
        </p:nvSpPr>
        <p:spPr>
          <a:xfrm>
            <a:off x="5334000" y="3657600"/>
            <a:ext cx="304800" cy="304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t>
            </a:r>
            <a:endParaRPr lang="en-US" dirty="0"/>
          </a:p>
        </p:txBody>
      </p:sp>
      <p:cxnSp>
        <p:nvCxnSpPr>
          <p:cNvPr id="48" name="Straight Arrow Connector 47"/>
          <p:cNvCxnSpPr/>
          <p:nvPr/>
        </p:nvCxnSpPr>
        <p:spPr>
          <a:xfrm>
            <a:off x="2971800" y="2209800"/>
            <a:ext cx="76200" cy="2286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49" name="Straight Arrow Connector 48"/>
          <p:cNvCxnSpPr/>
          <p:nvPr/>
        </p:nvCxnSpPr>
        <p:spPr>
          <a:xfrm flipV="1">
            <a:off x="2743200" y="5029200"/>
            <a:ext cx="304800" cy="1524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51" name="Straight Arrow Connector 50"/>
          <p:cNvCxnSpPr/>
          <p:nvPr/>
        </p:nvCxnSpPr>
        <p:spPr>
          <a:xfrm flipH="1">
            <a:off x="3048000" y="4724400"/>
            <a:ext cx="304800" cy="1524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53" name="Straight Arrow Connector 52"/>
          <p:cNvCxnSpPr/>
          <p:nvPr/>
        </p:nvCxnSpPr>
        <p:spPr>
          <a:xfrm flipH="1">
            <a:off x="3810000" y="5181600"/>
            <a:ext cx="304800" cy="1524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55" name="Straight Arrow Connector 54"/>
          <p:cNvCxnSpPr/>
          <p:nvPr/>
        </p:nvCxnSpPr>
        <p:spPr>
          <a:xfrm flipH="1">
            <a:off x="1600200" y="3581400"/>
            <a:ext cx="137160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p:nvPr/>
        </p:nvCxnSpPr>
        <p:spPr>
          <a:xfrm flipH="1">
            <a:off x="3048000" y="6172200"/>
            <a:ext cx="83820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1752600" y="3581400"/>
            <a:ext cx="1087157" cy="261610"/>
          </a:xfrm>
          <a:prstGeom prst="rect">
            <a:avLst/>
          </a:prstGeom>
          <a:noFill/>
        </p:spPr>
        <p:txBody>
          <a:bodyPr wrap="none" rtlCol="0">
            <a:spAutoFit/>
          </a:bodyPr>
          <a:lstStyle/>
          <a:p>
            <a:r>
              <a:rPr lang="fa-IR" sz="1100" dirty="0" smtClean="0">
                <a:solidFill>
                  <a:schemeClr val="accent5">
                    <a:lumMod val="75000"/>
                  </a:schemeClr>
                </a:solidFill>
                <a:cs typeface="B Yekan" pitchFamily="2" charset="-78"/>
              </a:rPr>
              <a:t>زمان تحویل تولید</a:t>
            </a:r>
            <a:endParaRPr lang="en-US" sz="1100" dirty="0">
              <a:solidFill>
                <a:schemeClr val="accent5">
                  <a:lumMod val="75000"/>
                </a:schemeClr>
              </a:solidFill>
              <a:cs typeface="B Yekan" pitchFamily="2" charset="-78"/>
            </a:endParaRPr>
          </a:p>
        </p:txBody>
      </p:sp>
      <p:sp>
        <p:nvSpPr>
          <p:cNvPr id="61" name="TextBox 60"/>
          <p:cNvSpPr txBox="1"/>
          <p:nvPr/>
        </p:nvSpPr>
        <p:spPr>
          <a:xfrm>
            <a:off x="2895600" y="6248400"/>
            <a:ext cx="1220206" cy="261610"/>
          </a:xfrm>
          <a:prstGeom prst="rect">
            <a:avLst/>
          </a:prstGeom>
          <a:noFill/>
        </p:spPr>
        <p:txBody>
          <a:bodyPr wrap="none" rtlCol="0">
            <a:spAutoFit/>
          </a:bodyPr>
          <a:lstStyle/>
          <a:p>
            <a:r>
              <a:rPr lang="fa-IR" sz="1100" dirty="0" smtClean="0">
                <a:solidFill>
                  <a:schemeClr val="accent5">
                    <a:lumMod val="75000"/>
                  </a:schemeClr>
                </a:solidFill>
                <a:cs typeface="B Yekan" pitchFamily="2" charset="-78"/>
              </a:rPr>
              <a:t>زمان تحویل سفارش</a:t>
            </a:r>
            <a:endParaRPr lang="en-US" sz="1100" dirty="0">
              <a:solidFill>
                <a:schemeClr val="accent5">
                  <a:lumMod val="75000"/>
                </a:schemeClr>
              </a:solidFill>
              <a:cs typeface="B Yekan" pitchFamily="2" charset="-78"/>
            </a:endParaRPr>
          </a:p>
        </p:txBody>
      </p:sp>
      <p:sp>
        <p:nvSpPr>
          <p:cNvPr id="62" name="TextBox 61"/>
          <p:cNvSpPr txBox="1"/>
          <p:nvPr/>
        </p:nvSpPr>
        <p:spPr>
          <a:xfrm>
            <a:off x="4114800" y="4953000"/>
            <a:ext cx="1000594" cy="430887"/>
          </a:xfrm>
          <a:prstGeom prst="rect">
            <a:avLst/>
          </a:prstGeom>
          <a:noFill/>
        </p:spPr>
        <p:txBody>
          <a:bodyPr wrap="none" rtlCol="0">
            <a:spAutoFit/>
          </a:bodyPr>
          <a:lstStyle/>
          <a:p>
            <a:pPr algn="ctr" rtl="1"/>
            <a:r>
              <a:rPr lang="fa-IR" sz="1100" dirty="0" smtClean="0">
                <a:solidFill>
                  <a:schemeClr val="accent5">
                    <a:lumMod val="75000"/>
                  </a:schemeClr>
                </a:solidFill>
                <a:cs typeface="B Yekan" pitchFamily="2" charset="-78"/>
              </a:rPr>
              <a:t>محصول در نقطه</a:t>
            </a:r>
            <a:endParaRPr lang="en-US" sz="1100" dirty="0" smtClean="0">
              <a:solidFill>
                <a:schemeClr val="accent5">
                  <a:lumMod val="75000"/>
                </a:schemeClr>
              </a:solidFill>
              <a:cs typeface="B Yekan" pitchFamily="2" charset="-78"/>
            </a:endParaRPr>
          </a:p>
          <a:p>
            <a:pPr algn="ctr" rtl="1"/>
            <a:r>
              <a:rPr lang="fa-IR" sz="1100" dirty="0" smtClean="0">
                <a:solidFill>
                  <a:schemeClr val="accent5">
                    <a:lumMod val="75000"/>
                  </a:schemeClr>
                </a:solidFill>
                <a:cs typeface="B Yekan" pitchFamily="2" charset="-78"/>
              </a:rPr>
              <a:t> </a:t>
            </a:r>
            <a:r>
              <a:rPr lang="en-US" sz="1100" dirty="0" smtClean="0">
                <a:solidFill>
                  <a:schemeClr val="accent5">
                    <a:lumMod val="75000"/>
                  </a:schemeClr>
                </a:solidFill>
                <a:cs typeface="B Yekan" pitchFamily="2" charset="-78"/>
              </a:rPr>
              <a:t> B</a:t>
            </a:r>
            <a:r>
              <a:rPr lang="fa-IR" sz="1100" dirty="0" smtClean="0">
                <a:solidFill>
                  <a:schemeClr val="accent5">
                    <a:lumMod val="75000"/>
                  </a:schemeClr>
                </a:solidFill>
                <a:cs typeface="B Yekan" pitchFamily="2" charset="-78"/>
              </a:rPr>
              <a:t>می رسد</a:t>
            </a:r>
            <a:endParaRPr lang="en-US" sz="1100" dirty="0">
              <a:solidFill>
                <a:schemeClr val="accent5">
                  <a:lumMod val="75000"/>
                </a:schemeClr>
              </a:solidFill>
              <a:cs typeface="B Yekan" pitchFamily="2" charset="-78"/>
            </a:endParaRPr>
          </a:p>
        </p:txBody>
      </p:sp>
      <p:sp>
        <p:nvSpPr>
          <p:cNvPr id="63" name="TextBox 62"/>
          <p:cNvSpPr txBox="1"/>
          <p:nvPr/>
        </p:nvSpPr>
        <p:spPr>
          <a:xfrm>
            <a:off x="1600200" y="5181600"/>
            <a:ext cx="1194558" cy="430887"/>
          </a:xfrm>
          <a:prstGeom prst="rect">
            <a:avLst/>
          </a:prstGeom>
          <a:noFill/>
        </p:spPr>
        <p:txBody>
          <a:bodyPr wrap="none" rtlCol="0">
            <a:spAutoFit/>
          </a:bodyPr>
          <a:lstStyle/>
          <a:p>
            <a:pPr algn="ctr" rtl="1"/>
            <a:r>
              <a:rPr lang="fa-IR" sz="1100" dirty="0" smtClean="0">
                <a:solidFill>
                  <a:schemeClr val="accent5">
                    <a:lumMod val="75000"/>
                  </a:schemeClr>
                </a:solidFill>
                <a:cs typeface="B Yekan" pitchFamily="2" charset="-78"/>
              </a:rPr>
              <a:t>صدور سفارش برای</a:t>
            </a:r>
          </a:p>
          <a:p>
            <a:pPr algn="ctr" rtl="1"/>
            <a:r>
              <a:rPr lang="fa-IR" sz="1100" dirty="0" smtClean="0">
                <a:solidFill>
                  <a:schemeClr val="accent5">
                    <a:lumMod val="75000"/>
                  </a:schemeClr>
                </a:solidFill>
                <a:cs typeface="B Yekan" pitchFamily="2" charset="-78"/>
              </a:rPr>
              <a:t> عرضه کننده</a:t>
            </a:r>
            <a:endParaRPr lang="en-US" sz="1100" dirty="0">
              <a:solidFill>
                <a:schemeClr val="accent5">
                  <a:lumMod val="75000"/>
                </a:schemeClr>
              </a:solidFill>
              <a:cs typeface="B Yekan" pitchFamily="2" charset="-78"/>
            </a:endParaRPr>
          </a:p>
        </p:txBody>
      </p:sp>
      <p:sp>
        <p:nvSpPr>
          <p:cNvPr id="64" name="TextBox 63"/>
          <p:cNvSpPr txBox="1"/>
          <p:nvPr/>
        </p:nvSpPr>
        <p:spPr>
          <a:xfrm>
            <a:off x="2971800" y="4114800"/>
            <a:ext cx="867545" cy="430887"/>
          </a:xfrm>
          <a:prstGeom prst="rect">
            <a:avLst/>
          </a:prstGeom>
          <a:noFill/>
        </p:spPr>
        <p:txBody>
          <a:bodyPr wrap="none" rtlCol="0">
            <a:spAutoFit/>
          </a:bodyPr>
          <a:lstStyle/>
          <a:p>
            <a:pPr algn="ctr" rtl="1"/>
            <a:r>
              <a:rPr lang="fa-IR" sz="1100" dirty="0" smtClean="0">
                <a:solidFill>
                  <a:schemeClr val="accent5">
                    <a:lumMod val="75000"/>
                  </a:schemeClr>
                </a:solidFill>
                <a:cs typeface="B Yekan" pitchFamily="2" charset="-78"/>
              </a:rPr>
              <a:t>تحویل گرفتن</a:t>
            </a:r>
          </a:p>
          <a:p>
            <a:pPr algn="ctr" rtl="1"/>
            <a:r>
              <a:rPr lang="fa-IR" sz="1100" dirty="0" smtClean="0">
                <a:solidFill>
                  <a:schemeClr val="accent5">
                    <a:lumMod val="75000"/>
                  </a:schemeClr>
                </a:solidFill>
                <a:cs typeface="B Yekan" pitchFamily="2" charset="-78"/>
              </a:rPr>
              <a:t> برای تولید</a:t>
            </a:r>
            <a:endParaRPr lang="en-US" sz="1100" dirty="0">
              <a:solidFill>
                <a:schemeClr val="accent5">
                  <a:lumMod val="75000"/>
                </a:schemeClr>
              </a:solidFill>
              <a:cs typeface="B Yekan" pitchFamily="2" charset="-78"/>
            </a:endParaRPr>
          </a:p>
        </p:txBody>
      </p:sp>
      <p:sp>
        <p:nvSpPr>
          <p:cNvPr id="65" name="TextBox 64"/>
          <p:cNvSpPr txBox="1"/>
          <p:nvPr/>
        </p:nvSpPr>
        <p:spPr>
          <a:xfrm>
            <a:off x="2362200" y="1905000"/>
            <a:ext cx="793808" cy="261610"/>
          </a:xfrm>
          <a:prstGeom prst="rect">
            <a:avLst/>
          </a:prstGeom>
          <a:noFill/>
        </p:spPr>
        <p:txBody>
          <a:bodyPr wrap="none" rtlCol="0">
            <a:spAutoFit/>
          </a:bodyPr>
          <a:lstStyle/>
          <a:p>
            <a:pPr algn="ctr" rtl="1"/>
            <a:r>
              <a:rPr lang="fa-IR" sz="1100" dirty="0" smtClean="0">
                <a:solidFill>
                  <a:schemeClr val="accent5">
                    <a:lumMod val="75000"/>
                  </a:schemeClr>
                </a:solidFill>
                <a:cs typeface="B Yekan" pitchFamily="2" charset="-78"/>
              </a:rPr>
              <a:t>مرحله تولید</a:t>
            </a:r>
            <a:endParaRPr lang="en-US" sz="1100" dirty="0">
              <a:solidFill>
                <a:schemeClr val="accent5">
                  <a:lumMod val="75000"/>
                </a:schemeClr>
              </a:solidFill>
              <a:cs typeface="B Yekan" pitchFamily="2" charset="-78"/>
            </a:endParaRPr>
          </a:p>
        </p:txBody>
      </p:sp>
      <p:cxnSp>
        <p:nvCxnSpPr>
          <p:cNvPr id="67" name="Straight Connector 66"/>
          <p:cNvCxnSpPr/>
          <p:nvPr/>
        </p:nvCxnSpPr>
        <p:spPr>
          <a:xfrm flipH="1">
            <a:off x="1447800" y="2971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1447800" y="2438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447800" y="5181600"/>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7002212" y="3505200"/>
            <a:ext cx="426720" cy="261610"/>
          </a:xfrm>
          <a:prstGeom prst="rect">
            <a:avLst/>
          </a:prstGeom>
          <a:noFill/>
        </p:spPr>
        <p:txBody>
          <a:bodyPr wrap="none" rtlCol="0">
            <a:spAutoFit/>
          </a:bodyPr>
          <a:lstStyle/>
          <a:p>
            <a:pPr algn="ctr" rtl="1"/>
            <a:r>
              <a:rPr lang="fa-IR" sz="1100" dirty="0" smtClean="0">
                <a:solidFill>
                  <a:schemeClr val="accent5">
                    <a:lumMod val="75000"/>
                  </a:schemeClr>
                </a:solidFill>
                <a:cs typeface="B Yekan" pitchFamily="2" charset="-78"/>
              </a:rPr>
              <a:t>زمان</a:t>
            </a:r>
            <a:endParaRPr lang="en-US" sz="1100" dirty="0">
              <a:solidFill>
                <a:schemeClr val="accent5">
                  <a:lumMod val="75000"/>
                </a:schemeClr>
              </a:solidFill>
              <a:cs typeface="B Yekan" pitchFamily="2" charset="-78"/>
            </a:endParaRPr>
          </a:p>
        </p:txBody>
      </p:sp>
      <p:sp>
        <p:nvSpPr>
          <p:cNvPr id="73" name="TextBox 72"/>
          <p:cNvSpPr txBox="1"/>
          <p:nvPr/>
        </p:nvSpPr>
        <p:spPr>
          <a:xfrm>
            <a:off x="7010400" y="6019800"/>
            <a:ext cx="426720" cy="261610"/>
          </a:xfrm>
          <a:prstGeom prst="rect">
            <a:avLst/>
          </a:prstGeom>
          <a:noFill/>
        </p:spPr>
        <p:txBody>
          <a:bodyPr wrap="none" rtlCol="0">
            <a:spAutoFit/>
          </a:bodyPr>
          <a:lstStyle/>
          <a:p>
            <a:pPr algn="ctr" rtl="1"/>
            <a:r>
              <a:rPr lang="fa-IR" sz="1100" dirty="0" smtClean="0">
                <a:solidFill>
                  <a:schemeClr val="accent5">
                    <a:lumMod val="75000"/>
                  </a:schemeClr>
                </a:solidFill>
                <a:cs typeface="B Yekan" pitchFamily="2" charset="-78"/>
              </a:rPr>
              <a:t>زمان</a:t>
            </a:r>
            <a:endParaRPr lang="en-US" sz="1100" dirty="0">
              <a:solidFill>
                <a:schemeClr val="accent5">
                  <a:lumMod val="75000"/>
                </a:schemeClr>
              </a:solidFill>
              <a:cs typeface="B Yekan" pitchFamily="2" charset="-78"/>
            </a:endParaRPr>
          </a:p>
        </p:txBody>
      </p:sp>
      <p:sp>
        <p:nvSpPr>
          <p:cNvPr id="74" name="TextBox 73"/>
          <p:cNvSpPr txBox="1"/>
          <p:nvPr/>
        </p:nvSpPr>
        <p:spPr>
          <a:xfrm>
            <a:off x="0" y="1752600"/>
            <a:ext cx="1579278" cy="261610"/>
          </a:xfrm>
          <a:prstGeom prst="rect">
            <a:avLst/>
          </a:prstGeom>
          <a:noFill/>
        </p:spPr>
        <p:txBody>
          <a:bodyPr wrap="none" rtlCol="0">
            <a:spAutoFit/>
          </a:bodyPr>
          <a:lstStyle/>
          <a:p>
            <a:pPr algn="ctr" rtl="1"/>
            <a:r>
              <a:rPr lang="fa-IR" sz="1100" dirty="0" smtClean="0">
                <a:solidFill>
                  <a:schemeClr val="accent5">
                    <a:lumMod val="75000"/>
                  </a:schemeClr>
                </a:solidFill>
                <a:cs typeface="B Yekan" pitchFamily="2" charset="-78"/>
              </a:rPr>
              <a:t>سطح موجودی محصول نهایی</a:t>
            </a:r>
            <a:endParaRPr lang="en-US" sz="1100" dirty="0">
              <a:solidFill>
                <a:schemeClr val="accent5">
                  <a:lumMod val="75000"/>
                </a:schemeClr>
              </a:solidFill>
              <a:cs typeface="B Yekan" pitchFamily="2" charset="-78"/>
            </a:endParaRPr>
          </a:p>
        </p:txBody>
      </p:sp>
      <p:sp>
        <p:nvSpPr>
          <p:cNvPr id="75" name="TextBox 74"/>
          <p:cNvSpPr txBox="1"/>
          <p:nvPr/>
        </p:nvSpPr>
        <p:spPr>
          <a:xfrm>
            <a:off x="161102" y="4267200"/>
            <a:ext cx="1257075" cy="430887"/>
          </a:xfrm>
          <a:prstGeom prst="rect">
            <a:avLst/>
          </a:prstGeom>
          <a:noFill/>
        </p:spPr>
        <p:txBody>
          <a:bodyPr wrap="none" rtlCol="0">
            <a:spAutoFit/>
          </a:bodyPr>
          <a:lstStyle/>
          <a:p>
            <a:pPr algn="ctr" rtl="1"/>
            <a:r>
              <a:rPr lang="fa-IR" sz="1100" dirty="0" smtClean="0">
                <a:solidFill>
                  <a:schemeClr val="accent5">
                    <a:lumMod val="75000"/>
                  </a:schemeClr>
                </a:solidFill>
                <a:cs typeface="B Yekan" pitchFamily="2" charset="-78"/>
              </a:rPr>
              <a:t>سطح موجودی قطعات </a:t>
            </a:r>
          </a:p>
          <a:p>
            <a:pPr algn="ctr" rtl="1"/>
            <a:r>
              <a:rPr lang="fa-IR" sz="1100" dirty="0" smtClean="0">
                <a:solidFill>
                  <a:schemeClr val="accent5">
                    <a:lumMod val="75000"/>
                  </a:schemeClr>
                </a:solidFill>
                <a:cs typeface="B Yekan" pitchFamily="2" charset="-78"/>
              </a:rPr>
              <a:t>خریداری شده</a:t>
            </a:r>
            <a:endParaRPr lang="en-US" sz="1100" dirty="0">
              <a:solidFill>
                <a:schemeClr val="accent5">
                  <a:lumMod val="75000"/>
                </a:schemeClr>
              </a:solidFill>
              <a:cs typeface="B Yekan" pitchFamily="2" charset="-78"/>
            </a:endParaRPr>
          </a:p>
        </p:txBody>
      </p:sp>
      <p:sp>
        <p:nvSpPr>
          <p:cNvPr id="76" name="TextBox 75"/>
          <p:cNvSpPr txBox="1"/>
          <p:nvPr/>
        </p:nvSpPr>
        <p:spPr>
          <a:xfrm>
            <a:off x="228600" y="2286000"/>
            <a:ext cx="1167307" cy="261610"/>
          </a:xfrm>
          <a:prstGeom prst="rect">
            <a:avLst/>
          </a:prstGeom>
          <a:noFill/>
        </p:spPr>
        <p:txBody>
          <a:bodyPr wrap="none" rtlCol="0">
            <a:spAutoFit/>
          </a:bodyPr>
          <a:lstStyle/>
          <a:p>
            <a:pPr algn="ctr" rtl="1"/>
            <a:r>
              <a:rPr lang="fa-IR" sz="1100" dirty="0" smtClean="0">
                <a:solidFill>
                  <a:schemeClr val="accent5">
                    <a:lumMod val="75000"/>
                  </a:schemeClr>
                </a:solidFill>
                <a:cs typeface="B Yekan" pitchFamily="2" charset="-78"/>
              </a:rPr>
              <a:t>نقطه مجدد سفارش</a:t>
            </a:r>
            <a:endParaRPr lang="en-US" sz="1100" dirty="0">
              <a:solidFill>
                <a:schemeClr val="accent5">
                  <a:lumMod val="75000"/>
                </a:schemeClr>
              </a:solidFill>
              <a:cs typeface="B Yekan" pitchFamily="2" charset="-78"/>
            </a:endParaRPr>
          </a:p>
        </p:txBody>
      </p:sp>
      <p:sp>
        <p:nvSpPr>
          <p:cNvPr id="77" name="TextBox 76"/>
          <p:cNvSpPr txBox="1"/>
          <p:nvPr/>
        </p:nvSpPr>
        <p:spPr>
          <a:xfrm>
            <a:off x="228600" y="5029200"/>
            <a:ext cx="1167307" cy="261610"/>
          </a:xfrm>
          <a:prstGeom prst="rect">
            <a:avLst/>
          </a:prstGeom>
          <a:noFill/>
        </p:spPr>
        <p:txBody>
          <a:bodyPr wrap="none" rtlCol="0">
            <a:spAutoFit/>
          </a:bodyPr>
          <a:lstStyle/>
          <a:p>
            <a:pPr algn="ctr" rtl="1"/>
            <a:r>
              <a:rPr lang="fa-IR" sz="1100" dirty="0" smtClean="0">
                <a:solidFill>
                  <a:schemeClr val="accent5">
                    <a:lumMod val="75000"/>
                  </a:schemeClr>
                </a:solidFill>
                <a:cs typeface="B Yekan" pitchFamily="2" charset="-78"/>
              </a:rPr>
              <a:t>نقطه مجدد سفارش</a:t>
            </a:r>
            <a:endParaRPr lang="en-US" sz="1100" dirty="0">
              <a:solidFill>
                <a:schemeClr val="accent5">
                  <a:lumMod val="75000"/>
                </a:schemeClr>
              </a:solidFill>
              <a:cs typeface="B Yekan" pitchFamily="2" charset="-78"/>
            </a:endParaRPr>
          </a:p>
        </p:txBody>
      </p:sp>
      <p:sp>
        <p:nvSpPr>
          <p:cNvPr id="78" name="TextBox 77"/>
          <p:cNvSpPr txBox="1"/>
          <p:nvPr/>
        </p:nvSpPr>
        <p:spPr>
          <a:xfrm>
            <a:off x="609600" y="2819400"/>
            <a:ext cx="809838" cy="261610"/>
          </a:xfrm>
          <a:prstGeom prst="rect">
            <a:avLst/>
          </a:prstGeom>
          <a:noFill/>
        </p:spPr>
        <p:txBody>
          <a:bodyPr wrap="none" rtlCol="0">
            <a:spAutoFit/>
          </a:bodyPr>
          <a:lstStyle/>
          <a:p>
            <a:pPr algn="ctr" rtl="1"/>
            <a:r>
              <a:rPr lang="fa-IR" sz="1100" dirty="0" smtClean="0">
                <a:solidFill>
                  <a:schemeClr val="accent5">
                    <a:lumMod val="75000"/>
                  </a:schemeClr>
                </a:solidFill>
                <a:cs typeface="B Yekan" pitchFamily="2" charset="-78"/>
              </a:rPr>
              <a:t>ذخیره ایمنی</a:t>
            </a:r>
            <a:endParaRPr lang="en-US" sz="1100" dirty="0">
              <a:solidFill>
                <a:schemeClr val="accent5">
                  <a:lumMod val="75000"/>
                </a:schemeClr>
              </a:solidFill>
              <a:cs typeface="B Yekan" pitchFamily="2" charset="-78"/>
            </a:endParaRPr>
          </a:p>
        </p:txBody>
      </p:sp>
    </p:spTree>
    <p:extLst>
      <p:ext uri="{BB962C8B-B14F-4D97-AF65-F5344CB8AC3E}">
        <p14:creationId xmlns:p14="http://schemas.microsoft.com/office/powerpoint/2010/main" val="2836495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12648" y="228600"/>
            <a:ext cx="8153400" cy="990600"/>
          </a:xfrm>
        </p:spPr>
        <p:txBody>
          <a:bodyPr>
            <a:normAutofit/>
          </a:bodyPr>
          <a:lstStyle/>
          <a:p>
            <a:pPr algn="r" rtl="1"/>
            <a:r>
              <a:rPr lang="fa-IR" sz="2400" b="1" dirty="0" smtClean="0">
                <a:cs typeface="B Yekan" panose="00000400000000000000" pitchFamily="2" charset="-78"/>
              </a:rPr>
              <a:t>سطح موجودی محصول و قطعات خریداری شده با یک سیستم </a:t>
            </a:r>
            <a:r>
              <a:rPr lang="en-US" sz="2400" b="1" dirty="0" smtClean="0">
                <a:cs typeface="B Yekan" panose="00000400000000000000" pitchFamily="2" charset="-78"/>
              </a:rPr>
              <a:t>MRP</a:t>
            </a:r>
            <a:endParaRPr lang="en-US" sz="2400" b="1" dirty="0">
              <a:cs typeface="B Yekan" panose="00000400000000000000" pitchFamily="2" charset="-78"/>
            </a:endParaRPr>
          </a:p>
        </p:txBody>
      </p:sp>
      <p:cxnSp>
        <p:nvCxnSpPr>
          <p:cNvPr id="6" name="Straight Connector 5"/>
          <p:cNvCxnSpPr/>
          <p:nvPr/>
        </p:nvCxnSpPr>
        <p:spPr>
          <a:xfrm>
            <a:off x="1600200" y="1752600"/>
            <a:ext cx="0" cy="167640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Arrow Connector 6"/>
          <p:cNvCxnSpPr/>
          <p:nvPr/>
        </p:nvCxnSpPr>
        <p:spPr>
          <a:xfrm>
            <a:off x="1600200" y="3429000"/>
            <a:ext cx="5867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1600200" y="4267200"/>
            <a:ext cx="0" cy="1676400"/>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a:off x="1600200" y="5943600"/>
            <a:ext cx="5867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600200" y="2438400"/>
            <a:ext cx="1371600" cy="533400"/>
          </a:xfrm>
          <a:prstGeom prst="line">
            <a:avLst/>
          </a:prstGeom>
        </p:spPr>
        <p:style>
          <a:lnRef idx="2">
            <a:schemeClr val="accent3"/>
          </a:lnRef>
          <a:fillRef idx="0">
            <a:schemeClr val="accent3"/>
          </a:fillRef>
          <a:effectRef idx="1">
            <a:schemeClr val="accent3"/>
          </a:effectRef>
          <a:fontRef idx="minor">
            <a:schemeClr val="tx1"/>
          </a:fontRef>
        </p:style>
      </p:cxnSp>
      <p:cxnSp>
        <p:nvCxnSpPr>
          <p:cNvPr id="11" name="Straight Connector 10"/>
          <p:cNvCxnSpPr/>
          <p:nvPr/>
        </p:nvCxnSpPr>
        <p:spPr>
          <a:xfrm flipH="1">
            <a:off x="2971800" y="2209800"/>
            <a:ext cx="457200" cy="762000"/>
          </a:xfrm>
          <a:prstGeom prst="line">
            <a:avLst/>
          </a:prstGeom>
        </p:spPr>
        <p:style>
          <a:lnRef idx="2">
            <a:schemeClr val="accent3"/>
          </a:lnRef>
          <a:fillRef idx="0">
            <a:schemeClr val="accent3"/>
          </a:fillRef>
          <a:effectRef idx="1">
            <a:schemeClr val="accent3"/>
          </a:effectRef>
          <a:fontRef idx="minor">
            <a:schemeClr val="tx1"/>
          </a:fontRef>
        </p:style>
      </p:cxnSp>
      <p:cxnSp>
        <p:nvCxnSpPr>
          <p:cNvPr id="12" name="Straight Connector 11"/>
          <p:cNvCxnSpPr/>
          <p:nvPr/>
        </p:nvCxnSpPr>
        <p:spPr>
          <a:xfrm>
            <a:off x="3429000" y="2209800"/>
            <a:ext cx="2057400" cy="838200"/>
          </a:xfrm>
          <a:prstGeom prst="line">
            <a:avLst/>
          </a:prstGeom>
        </p:spPr>
        <p:style>
          <a:lnRef idx="2">
            <a:schemeClr val="accent3"/>
          </a:lnRef>
          <a:fillRef idx="0">
            <a:schemeClr val="accent3"/>
          </a:fillRef>
          <a:effectRef idx="1">
            <a:schemeClr val="accent3"/>
          </a:effectRef>
          <a:fontRef idx="minor">
            <a:schemeClr val="tx1"/>
          </a:fontRef>
        </p:style>
      </p:cxnSp>
      <p:cxnSp>
        <p:nvCxnSpPr>
          <p:cNvPr id="13" name="Straight Connector 12"/>
          <p:cNvCxnSpPr/>
          <p:nvPr/>
        </p:nvCxnSpPr>
        <p:spPr>
          <a:xfrm flipH="1">
            <a:off x="5486400" y="2286000"/>
            <a:ext cx="457200" cy="762000"/>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p:nvPr/>
        </p:nvCxnSpPr>
        <p:spPr>
          <a:xfrm>
            <a:off x="5943600" y="2286000"/>
            <a:ext cx="381000" cy="152400"/>
          </a:xfrm>
          <a:prstGeom prst="line">
            <a:avLst/>
          </a:prstGeom>
        </p:spPr>
        <p:style>
          <a:lnRef idx="2">
            <a:schemeClr val="accent3"/>
          </a:lnRef>
          <a:fillRef idx="0">
            <a:schemeClr val="accent3"/>
          </a:fillRef>
          <a:effectRef idx="1">
            <a:schemeClr val="accent3"/>
          </a:effectRef>
          <a:fontRef idx="minor">
            <a:schemeClr val="tx1"/>
          </a:fontRef>
        </p:style>
      </p:cxnSp>
      <p:cxnSp>
        <p:nvCxnSpPr>
          <p:cNvPr id="15" name="Straight Connector 14"/>
          <p:cNvCxnSpPr/>
          <p:nvPr/>
        </p:nvCxnSpPr>
        <p:spPr>
          <a:xfrm flipH="1">
            <a:off x="2438400" y="4800600"/>
            <a:ext cx="5334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6" name="Straight Connector 15"/>
          <p:cNvCxnSpPr/>
          <p:nvPr/>
        </p:nvCxnSpPr>
        <p:spPr>
          <a:xfrm>
            <a:off x="2971800" y="4800600"/>
            <a:ext cx="304800" cy="685800"/>
          </a:xfrm>
          <a:prstGeom prst="line">
            <a:avLst/>
          </a:prstGeom>
        </p:spPr>
        <p:style>
          <a:lnRef idx="2">
            <a:schemeClr val="accent3"/>
          </a:lnRef>
          <a:fillRef idx="0">
            <a:schemeClr val="accent3"/>
          </a:fillRef>
          <a:effectRef idx="1">
            <a:schemeClr val="accent3"/>
          </a:effectRef>
          <a:fontRef idx="minor">
            <a:schemeClr val="tx1"/>
          </a:fontRef>
        </p:style>
      </p:cxnSp>
      <p:cxnSp>
        <p:nvCxnSpPr>
          <p:cNvPr id="17" name="Straight Connector 16"/>
          <p:cNvCxnSpPr/>
          <p:nvPr/>
        </p:nvCxnSpPr>
        <p:spPr>
          <a:xfrm>
            <a:off x="2971800" y="3429000"/>
            <a:ext cx="0" cy="1371600"/>
          </a:xfrm>
          <a:prstGeom prst="line">
            <a:avLst/>
          </a:prstGeom>
        </p:spPr>
        <p:style>
          <a:lnRef idx="1">
            <a:schemeClr val="accent4"/>
          </a:lnRef>
          <a:fillRef idx="0">
            <a:schemeClr val="accent4"/>
          </a:fillRef>
          <a:effectRef idx="0">
            <a:schemeClr val="accent4"/>
          </a:effectRef>
          <a:fontRef idx="minor">
            <a:schemeClr val="tx1"/>
          </a:fontRef>
        </p:style>
      </p:cxnSp>
      <p:cxnSp>
        <p:nvCxnSpPr>
          <p:cNvPr id="18" name="Straight Connector 17"/>
          <p:cNvCxnSpPr/>
          <p:nvPr/>
        </p:nvCxnSpPr>
        <p:spPr>
          <a:xfrm flipH="1">
            <a:off x="3276600" y="5486400"/>
            <a:ext cx="22098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9" name="Straight Connector 18"/>
          <p:cNvCxnSpPr/>
          <p:nvPr/>
        </p:nvCxnSpPr>
        <p:spPr>
          <a:xfrm flipV="1">
            <a:off x="5486400" y="4800600"/>
            <a:ext cx="0" cy="685800"/>
          </a:xfrm>
          <a:prstGeom prst="line">
            <a:avLst/>
          </a:prstGeom>
        </p:spPr>
        <p:style>
          <a:lnRef idx="2">
            <a:schemeClr val="accent3"/>
          </a:lnRef>
          <a:fillRef idx="0">
            <a:schemeClr val="accent3"/>
          </a:fillRef>
          <a:effectRef idx="1">
            <a:schemeClr val="accent3"/>
          </a:effectRef>
          <a:fontRef idx="minor">
            <a:schemeClr val="tx1"/>
          </a:fontRef>
        </p:style>
      </p:cxnSp>
      <p:cxnSp>
        <p:nvCxnSpPr>
          <p:cNvPr id="22" name="Straight Connector 21"/>
          <p:cNvCxnSpPr/>
          <p:nvPr/>
        </p:nvCxnSpPr>
        <p:spPr>
          <a:xfrm>
            <a:off x="5486400" y="3429000"/>
            <a:ext cx="0" cy="1371600"/>
          </a:xfrm>
          <a:prstGeom prst="line">
            <a:avLst/>
          </a:prstGeom>
        </p:spPr>
        <p:style>
          <a:lnRef idx="1">
            <a:schemeClr val="accent4"/>
          </a:lnRef>
          <a:fillRef idx="0">
            <a:schemeClr val="accent4"/>
          </a:fillRef>
          <a:effectRef idx="0">
            <a:schemeClr val="accent4"/>
          </a:effectRef>
          <a:fontRef idx="minor">
            <a:schemeClr val="tx1"/>
          </a:fontRef>
        </p:style>
      </p:cxnSp>
      <p:cxnSp>
        <p:nvCxnSpPr>
          <p:cNvPr id="23" name="Straight Connector 22"/>
          <p:cNvCxnSpPr/>
          <p:nvPr/>
        </p:nvCxnSpPr>
        <p:spPr>
          <a:xfrm>
            <a:off x="5486400" y="4800600"/>
            <a:ext cx="304800" cy="685800"/>
          </a:xfrm>
          <a:prstGeom prst="line">
            <a:avLst/>
          </a:prstGeom>
        </p:spPr>
        <p:style>
          <a:lnRef idx="2">
            <a:schemeClr val="accent3"/>
          </a:lnRef>
          <a:fillRef idx="0">
            <a:schemeClr val="accent3"/>
          </a:fillRef>
          <a:effectRef idx="1">
            <a:schemeClr val="accent3"/>
          </a:effectRef>
          <a:fontRef idx="minor">
            <a:schemeClr val="tx1"/>
          </a:fontRef>
        </p:style>
      </p:cxnSp>
      <p:sp>
        <p:nvSpPr>
          <p:cNvPr id="24" name="Oval 23"/>
          <p:cNvSpPr/>
          <p:nvPr/>
        </p:nvSpPr>
        <p:spPr>
          <a:xfrm>
            <a:off x="2819400" y="3657600"/>
            <a:ext cx="304800" cy="304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A</a:t>
            </a:r>
            <a:endParaRPr lang="en-US" dirty="0"/>
          </a:p>
        </p:txBody>
      </p:sp>
      <p:sp>
        <p:nvSpPr>
          <p:cNvPr id="26" name="Oval 25"/>
          <p:cNvSpPr/>
          <p:nvPr/>
        </p:nvSpPr>
        <p:spPr>
          <a:xfrm>
            <a:off x="5334000" y="3657600"/>
            <a:ext cx="304800" cy="304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t>
            </a:r>
            <a:endParaRPr lang="en-US" dirty="0"/>
          </a:p>
        </p:txBody>
      </p:sp>
      <p:cxnSp>
        <p:nvCxnSpPr>
          <p:cNvPr id="27" name="Straight Arrow Connector 26"/>
          <p:cNvCxnSpPr/>
          <p:nvPr/>
        </p:nvCxnSpPr>
        <p:spPr>
          <a:xfrm>
            <a:off x="2971800" y="2209800"/>
            <a:ext cx="76200" cy="2286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0" name="Straight Arrow Connector 29"/>
          <p:cNvCxnSpPr/>
          <p:nvPr/>
        </p:nvCxnSpPr>
        <p:spPr>
          <a:xfrm>
            <a:off x="4648200" y="5105400"/>
            <a:ext cx="381000" cy="91440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31" name="Straight Arrow Connector 30"/>
          <p:cNvCxnSpPr/>
          <p:nvPr/>
        </p:nvCxnSpPr>
        <p:spPr>
          <a:xfrm flipH="1">
            <a:off x="1600200" y="3581400"/>
            <a:ext cx="137160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flipH="1">
            <a:off x="4648200" y="6096000"/>
            <a:ext cx="83820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3" name="TextBox 32"/>
          <p:cNvSpPr txBox="1"/>
          <p:nvPr/>
        </p:nvSpPr>
        <p:spPr>
          <a:xfrm>
            <a:off x="1752600" y="3581400"/>
            <a:ext cx="1087157" cy="261610"/>
          </a:xfrm>
          <a:prstGeom prst="rect">
            <a:avLst/>
          </a:prstGeom>
          <a:noFill/>
        </p:spPr>
        <p:txBody>
          <a:bodyPr wrap="none" rtlCol="0">
            <a:spAutoFit/>
          </a:bodyPr>
          <a:lstStyle/>
          <a:p>
            <a:r>
              <a:rPr lang="fa-IR" sz="1100" dirty="0" smtClean="0">
                <a:solidFill>
                  <a:schemeClr val="accent5">
                    <a:lumMod val="75000"/>
                  </a:schemeClr>
                </a:solidFill>
                <a:cs typeface="B Yekan" pitchFamily="2" charset="-78"/>
              </a:rPr>
              <a:t>زمان تحویل تولید</a:t>
            </a:r>
            <a:endParaRPr lang="en-US" sz="1100" dirty="0">
              <a:solidFill>
                <a:schemeClr val="accent5">
                  <a:lumMod val="75000"/>
                </a:schemeClr>
              </a:solidFill>
              <a:cs typeface="B Yekan" pitchFamily="2" charset="-78"/>
            </a:endParaRPr>
          </a:p>
        </p:txBody>
      </p:sp>
      <p:sp>
        <p:nvSpPr>
          <p:cNvPr id="34" name="TextBox 33"/>
          <p:cNvSpPr txBox="1"/>
          <p:nvPr/>
        </p:nvSpPr>
        <p:spPr>
          <a:xfrm>
            <a:off x="4343400" y="6172200"/>
            <a:ext cx="1220206" cy="261610"/>
          </a:xfrm>
          <a:prstGeom prst="rect">
            <a:avLst/>
          </a:prstGeom>
          <a:noFill/>
        </p:spPr>
        <p:txBody>
          <a:bodyPr wrap="none" rtlCol="0">
            <a:spAutoFit/>
          </a:bodyPr>
          <a:lstStyle/>
          <a:p>
            <a:r>
              <a:rPr lang="fa-IR" sz="1100" dirty="0" smtClean="0">
                <a:solidFill>
                  <a:schemeClr val="accent5">
                    <a:lumMod val="75000"/>
                  </a:schemeClr>
                </a:solidFill>
                <a:cs typeface="B Yekan" pitchFamily="2" charset="-78"/>
              </a:rPr>
              <a:t>زمان تحویل سفارش</a:t>
            </a:r>
            <a:endParaRPr lang="en-US" sz="1100" dirty="0">
              <a:solidFill>
                <a:schemeClr val="accent5">
                  <a:lumMod val="75000"/>
                </a:schemeClr>
              </a:solidFill>
              <a:cs typeface="B Yekan" pitchFamily="2" charset="-78"/>
            </a:endParaRPr>
          </a:p>
        </p:txBody>
      </p:sp>
      <p:sp>
        <p:nvSpPr>
          <p:cNvPr id="35" name="TextBox 34"/>
          <p:cNvSpPr txBox="1"/>
          <p:nvPr/>
        </p:nvSpPr>
        <p:spPr>
          <a:xfrm>
            <a:off x="3352800" y="4648200"/>
            <a:ext cx="2161168" cy="430887"/>
          </a:xfrm>
          <a:prstGeom prst="rect">
            <a:avLst/>
          </a:prstGeom>
          <a:noFill/>
        </p:spPr>
        <p:txBody>
          <a:bodyPr wrap="none" rtlCol="0">
            <a:spAutoFit/>
          </a:bodyPr>
          <a:lstStyle/>
          <a:p>
            <a:pPr algn="ctr" rtl="1"/>
            <a:r>
              <a:rPr lang="fa-IR" sz="1100" dirty="0" smtClean="0">
                <a:solidFill>
                  <a:schemeClr val="accent5">
                    <a:lumMod val="75000"/>
                  </a:schemeClr>
                </a:solidFill>
                <a:cs typeface="B Yekan" pitchFamily="2" charset="-78"/>
              </a:rPr>
              <a:t>سفارش خرید در نقطه </a:t>
            </a:r>
            <a:r>
              <a:rPr lang="en-US" sz="1100" dirty="0" smtClean="0">
                <a:solidFill>
                  <a:schemeClr val="accent5">
                    <a:lumMod val="75000"/>
                  </a:schemeClr>
                </a:solidFill>
                <a:cs typeface="B Yekan" pitchFamily="2" charset="-78"/>
              </a:rPr>
              <a:t>C</a:t>
            </a:r>
            <a:r>
              <a:rPr lang="fa-IR" sz="1100" dirty="0" smtClean="0">
                <a:solidFill>
                  <a:schemeClr val="accent5">
                    <a:lumMod val="75000"/>
                  </a:schemeClr>
                </a:solidFill>
                <a:cs typeface="B Yekan" pitchFamily="2" charset="-78"/>
              </a:rPr>
              <a:t> جایگزین ورود</a:t>
            </a:r>
          </a:p>
          <a:p>
            <a:pPr algn="ctr" rtl="1"/>
            <a:r>
              <a:rPr lang="fa-IR" sz="1100" dirty="0" smtClean="0">
                <a:solidFill>
                  <a:schemeClr val="accent5">
                    <a:lumMod val="75000"/>
                  </a:schemeClr>
                </a:solidFill>
                <a:cs typeface="B Yekan" pitchFamily="2" charset="-78"/>
              </a:rPr>
              <a:t> برنامه ریزی شده می شود</a:t>
            </a:r>
            <a:endParaRPr lang="en-US" sz="1100" dirty="0">
              <a:solidFill>
                <a:schemeClr val="accent5">
                  <a:lumMod val="75000"/>
                </a:schemeClr>
              </a:solidFill>
              <a:cs typeface="B Yekan" pitchFamily="2" charset="-78"/>
            </a:endParaRPr>
          </a:p>
        </p:txBody>
      </p:sp>
      <p:sp>
        <p:nvSpPr>
          <p:cNvPr id="38" name="TextBox 37"/>
          <p:cNvSpPr txBox="1"/>
          <p:nvPr/>
        </p:nvSpPr>
        <p:spPr>
          <a:xfrm>
            <a:off x="2362200" y="1905000"/>
            <a:ext cx="793808" cy="261610"/>
          </a:xfrm>
          <a:prstGeom prst="rect">
            <a:avLst/>
          </a:prstGeom>
          <a:noFill/>
        </p:spPr>
        <p:txBody>
          <a:bodyPr wrap="none" rtlCol="0">
            <a:spAutoFit/>
          </a:bodyPr>
          <a:lstStyle/>
          <a:p>
            <a:pPr algn="ctr" rtl="1"/>
            <a:r>
              <a:rPr lang="fa-IR" sz="1100" dirty="0" smtClean="0">
                <a:solidFill>
                  <a:schemeClr val="accent5">
                    <a:lumMod val="75000"/>
                  </a:schemeClr>
                </a:solidFill>
                <a:cs typeface="B Yekan" pitchFamily="2" charset="-78"/>
              </a:rPr>
              <a:t>مرحله تولید</a:t>
            </a:r>
            <a:endParaRPr lang="en-US" sz="1100" dirty="0">
              <a:solidFill>
                <a:schemeClr val="accent5">
                  <a:lumMod val="75000"/>
                </a:schemeClr>
              </a:solidFill>
              <a:cs typeface="B Yekan" pitchFamily="2" charset="-78"/>
            </a:endParaRPr>
          </a:p>
        </p:txBody>
      </p:sp>
      <p:cxnSp>
        <p:nvCxnSpPr>
          <p:cNvPr id="39" name="Straight Connector 38"/>
          <p:cNvCxnSpPr/>
          <p:nvPr/>
        </p:nvCxnSpPr>
        <p:spPr>
          <a:xfrm flipH="1">
            <a:off x="1447800" y="2971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447800" y="2438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447800" y="5181600"/>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002212" y="3505200"/>
            <a:ext cx="426720" cy="261610"/>
          </a:xfrm>
          <a:prstGeom prst="rect">
            <a:avLst/>
          </a:prstGeom>
          <a:noFill/>
        </p:spPr>
        <p:txBody>
          <a:bodyPr wrap="none" rtlCol="0">
            <a:spAutoFit/>
          </a:bodyPr>
          <a:lstStyle/>
          <a:p>
            <a:pPr algn="ctr" rtl="1"/>
            <a:r>
              <a:rPr lang="fa-IR" sz="1100" dirty="0" smtClean="0">
                <a:solidFill>
                  <a:schemeClr val="accent5">
                    <a:lumMod val="75000"/>
                  </a:schemeClr>
                </a:solidFill>
                <a:cs typeface="B Yekan" pitchFamily="2" charset="-78"/>
              </a:rPr>
              <a:t>زمان</a:t>
            </a:r>
            <a:endParaRPr lang="en-US" sz="1100" dirty="0">
              <a:solidFill>
                <a:schemeClr val="accent5">
                  <a:lumMod val="75000"/>
                </a:schemeClr>
              </a:solidFill>
              <a:cs typeface="B Yekan" pitchFamily="2" charset="-78"/>
            </a:endParaRPr>
          </a:p>
        </p:txBody>
      </p:sp>
      <p:sp>
        <p:nvSpPr>
          <p:cNvPr id="43" name="TextBox 42"/>
          <p:cNvSpPr txBox="1"/>
          <p:nvPr/>
        </p:nvSpPr>
        <p:spPr>
          <a:xfrm>
            <a:off x="7010400" y="6019800"/>
            <a:ext cx="426720" cy="261610"/>
          </a:xfrm>
          <a:prstGeom prst="rect">
            <a:avLst/>
          </a:prstGeom>
          <a:noFill/>
        </p:spPr>
        <p:txBody>
          <a:bodyPr wrap="none" rtlCol="0">
            <a:spAutoFit/>
          </a:bodyPr>
          <a:lstStyle/>
          <a:p>
            <a:pPr algn="ctr" rtl="1"/>
            <a:r>
              <a:rPr lang="fa-IR" sz="1100" dirty="0" smtClean="0">
                <a:solidFill>
                  <a:schemeClr val="accent5">
                    <a:lumMod val="75000"/>
                  </a:schemeClr>
                </a:solidFill>
                <a:cs typeface="B Yekan" pitchFamily="2" charset="-78"/>
              </a:rPr>
              <a:t>زمان</a:t>
            </a:r>
            <a:endParaRPr lang="en-US" sz="1100" dirty="0">
              <a:solidFill>
                <a:schemeClr val="accent5">
                  <a:lumMod val="75000"/>
                </a:schemeClr>
              </a:solidFill>
              <a:cs typeface="B Yekan" pitchFamily="2" charset="-78"/>
            </a:endParaRPr>
          </a:p>
        </p:txBody>
      </p:sp>
      <p:sp>
        <p:nvSpPr>
          <p:cNvPr id="44" name="TextBox 43"/>
          <p:cNvSpPr txBox="1"/>
          <p:nvPr/>
        </p:nvSpPr>
        <p:spPr>
          <a:xfrm>
            <a:off x="0" y="1752600"/>
            <a:ext cx="1579278" cy="261610"/>
          </a:xfrm>
          <a:prstGeom prst="rect">
            <a:avLst/>
          </a:prstGeom>
          <a:noFill/>
        </p:spPr>
        <p:txBody>
          <a:bodyPr wrap="none" rtlCol="0">
            <a:spAutoFit/>
          </a:bodyPr>
          <a:lstStyle/>
          <a:p>
            <a:pPr algn="ctr" rtl="1"/>
            <a:r>
              <a:rPr lang="fa-IR" sz="1100" dirty="0" smtClean="0">
                <a:solidFill>
                  <a:schemeClr val="accent5">
                    <a:lumMod val="75000"/>
                  </a:schemeClr>
                </a:solidFill>
                <a:cs typeface="B Yekan" pitchFamily="2" charset="-78"/>
              </a:rPr>
              <a:t>سطح موجودی محصول نهایی</a:t>
            </a:r>
            <a:endParaRPr lang="en-US" sz="1100" dirty="0">
              <a:solidFill>
                <a:schemeClr val="accent5">
                  <a:lumMod val="75000"/>
                </a:schemeClr>
              </a:solidFill>
              <a:cs typeface="B Yekan" pitchFamily="2" charset="-78"/>
            </a:endParaRPr>
          </a:p>
        </p:txBody>
      </p:sp>
      <p:sp>
        <p:nvSpPr>
          <p:cNvPr id="45" name="TextBox 44"/>
          <p:cNvSpPr txBox="1"/>
          <p:nvPr/>
        </p:nvSpPr>
        <p:spPr>
          <a:xfrm>
            <a:off x="161102" y="4267200"/>
            <a:ext cx="1257075" cy="430887"/>
          </a:xfrm>
          <a:prstGeom prst="rect">
            <a:avLst/>
          </a:prstGeom>
          <a:noFill/>
        </p:spPr>
        <p:txBody>
          <a:bodyPr wrap="none" rtlCol="0">
            <a:spAutoFit/>
          </a:bodyPr>
          <a:lstStyle/>
          <a:p>
            <a:pPr algn="ctr" rtl="1"/>
            <a:r>
              <a:rPr lang="fa-IR" sz="1100" dirty="0" smtClean="0">
                <a:solidFill>
                  <a:schemeClr val="accent5">
                    <a:lumMod val="75000"/>
                  </a:schemeClr>
                </a:solidFill>
                <a:cs typeface="B Yekan" pitchFamily="2" charset="-78"/>
              </a:rPr>
              <a:t>سطح موجودی قطعات </a:t>
            </a:r>
          </a:p>
          <a:p>
            <a:pPr algn="ctr" rtl="1"/>
            <a:r>
              <a:rPr lang="fa-IR" sz="1100" dirty="0" smtClean="0">
                <a:solidFill>
                  <a:schemeClr val="accent5">
                    <a:lumMod val="75000"/>
                  </a:schemeClr>
                </a:solidFill>
                <a:cs typeface="B Yekan" pitchFamily="2" charset="-78"/>
              </a:rPr>
              <a:t>خریداری شده</a:t>
            </a:r>
            <a:endParaRPr lang="en-US" sz="1100" dirty="0">
              <a:solidFill>
                <a:schemeClr val="accent5">
                  <a:lumMod val="75000"/>
                </a:schemeClr>
              </a:solidFill>
              <a:cs typeface="B Yekan" pitchFamily="2" charset="-78"/>
            </a:endParaRPr>
          </a:p>
        </p:txBody>
      </p:sp>
      <p:sp>
        <p:nvSpPr>
          <p:cNvPr id="46" name="TextBox 45"/>
          <p:cNvSpPr txBox="1"/>
          <p:nvPr/>
        </p:nvSpPr>
        <p:spPr>
          <a:xfrm>
            <a:off x="228600" y="2286000"/>
            <a:ext cx="1167307" cy="261610"/>
          </a:xfrm>
          <a:prstGeom prst="rect">
            <a:avLst/>
          </a:prstGeom>
          <a:noFill/>
        </p:spPr>
        <p:txBody>
          <a:bodyPr wrap="none" rtlCol="0">
            <a:spAutoFit/>
          </a:bodyPr>
          <a:lstStyle/>
          <a:p>
            <a:pPr algn="ctr" rtl="1"/>
            <a:r>
              <a:rPr lang="fa-IR" sz="1100" dirty="0" smtClean="0">
                <a:solidFill>
                  <a:schemeClr val="accent5">
                    <a:lumMod val="75000"/>
                  </a:schemeClr>
                </a:solidFill>
                <a:cs typeface="B Yekan" pitchFamily="2" charset="-78"/>
              </a:rPr>
              <a:t>نقطه مجدد سفارش</a:t>
            </a:r>
            <a:endParaRPr lang="en-US" sz="1100" dirty="0">
              <a:solidFill>
                <a:schemeClr val="accent5">
                  <a:lumMod val="75000"/>
                </a:schemeClr>
              </a:solidFill>
              <a:cs typeface="B Yekan" pitchFamily="2" charset="-78"/>
            </a:endParaRPr>
          </a:p>
        </p:txBody>
      </p:sp>
      <p:sp>
        <p:nvSpPr>
          <p:cNvPr id="47" name="TextBox 46"/>
          <p:cNvSpPr txBox="1"/>
          <p:nvPr/>
        </p:nvSpPr>
        <p:spPr>
          <a:xfrm>
            <a:off x="228600" y="5029200"/>
            <a:ext cx="1167307" cy="261610"/>
          </a:xfrm>
          <a:prstGeom prst="rect">
            <a:avLst/>
          </a:prstGeom>
          <a:noFill/>
        </p:spPr>
        <p:txBody>
          <a:bodyPr wrap="none" rtlCol="0">
            <a:spAutoFit/>
          </a:bodyPr>
          <a:lstStyle/>
          <a:p>
            <a:pPr algn="ctr" rtl="1"/>
            <a:r>
              <a:rPr lang="fa-IR" sz="1100" dirty="0" smtClean="0">
                <a:solidFill>
                  <a:schemeClr val="accent5">
                    <a:lumMod val="75000"/>
                  </a:schemeClr>
                </a:solidFill>
                <a:cs typeface="B Yekan" pitchFamily="2" charset="-78"/>
              </a:rPr>
              <a:t>نقطه مجدد سفارش</a:t>
            </a:r>
            <a:endParaRPr lang="en-US" sz="1100" dirty="0">
              <a:solidFill>
                <a:schemeClr val="accent5">
                  <a:lumMod val="75000"/>
                </a:schemeClr>
              </a:solidFill>
              <a:cs typeface="B Yekan" pitchFamily="2" charset="-78"/>
            </a:endParaRPr>
          </a:p>
        </p:txBody>
      </p:sp>
      <p:sp>
        <p:nvSpPr>
          <p:cNvPr id="48" name="TextBox 47"/>
          <p:cNvSpPr txBox="1"/>
          <p:nvPr/>
        </p:nvSpPr>
        <p:spPr>
          <a:xfrm>
            <a:off x="609600" y="2819400"/>
            <a:ext cx="809838" cy="261610"/>
          </a:xfrm>
          <a:prstGeom prst="rect">
            <a:avLst/>
          </a:prstGeom>
          <a:noFill/>
        </p:spPr>
        <p:txBody>
          <a:bodyPr wrap="none" rtlCol="0">
            <a:spAutoFit/>
          </a:bodyPr>
          <a:lstStyle/>
          <a:p>
            <a:pPr algn="ctr" rtl="1"/>
            <a:r>
              <a:rPr lang="fa-IR" sz="1100" dirty="0" smtClean="0">
                <a:solidFill>
                  <a:schemeClr val="accent5">
                    <a:lumMod val="75000"/>
                  </a:schemeClr>
                </a:solidFill>
                <a:cs typeface="B Yekan" pitchFamily="2" charset="-78"/>
              </a:rPr>
              <a:t>ذخیره ایمنی</a:t>
            </a:r>
            <a:endParaRPr lang="en-US" sz="1100" dirty="0">
              <a:solidFill>
                <a:schemeClr val="accent5">
                  <a:lumMod val="75000"/>
                </a:schemeClr>
              </a:solidFill>
              <a:cs typeface="B Yekan" pitchFamily="2" charset="-78"/>
            </a:endParaRPr>
          </a:p>
        </p:txBody>
      </p:sp>
    </p:spTree>
    <p:extLst>
      <p:ext uri="{BB962C8B-B14F-4D97-AF65-F5344CB8AC3E}">
        <p14:creationId xmlns:p14="http://schemas.microsoft.com/office/powerpoint/2010/main" val="2376345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200" b="1" dirty="0" smtClean="0">
                <a:cs typeface="B Yekan" panose="00000400000000000000" pitchFamily="2" charset="-78"/>
              </a:rPr>
              <a:t>سیستم اطلاعاتی MRP </a:t>
            </a:r>
            <a:r>
              <a:rPr lang="fa-IR" dirty="0" smtClean="0"/>
              <a:t> </a:t>
            </a:r>
            <a:endParaRPr lang="en-US" dirty="0"/>
          </a:p>
        </p:txBody>
      </p:sp>
      <p:sp>
        <p:nvSpPr>
          <p:cNvPr id="3" name="Content Placeholder 2"/>
          <p:cNvSpPr>
            <a:spLocks noGrp="1"/>
          </p:cNvSpPr>
          <p:nvPr>
            <p:ph sz="quarter" idx="1"/>
          </p:nvPr>
        </p:nvSpPr>
        <p:spPr>
          <a:xfrm>
            <a:off x="612648" y="1524000"/>
            <a:ext cx="8153400" cy="5334000"/>
          </a:xfrm>
        </p:spPr>
        <p:txBody>
          <a:bodyPr>
            <a:normAutofit fontScale="70000" lnSpcReduction="20000"/>
          </a:bodyPr>
          <a:lstStyle/>
          <a:p>
            <a:pPr marL="0" indent="0" algn="just" rtl="1">
              <a:lnSpc>
                <a:spcPct val="220000"/>
              </a:lnSpc>
              <a:buNone/>
            </a:pPr>
            <a:r>
              <a:rPr lang="fa-IR" dirty="0" smtClean="0">
                <a:cs typeface="B Yekan" panose="00000400000000000000" pitchFamily="2" charset="-78"/>
              </a:rPr>
              <a:t>به دلیل حجم بالای اطلاعات تبادل شده در یک سیستم MRP وبه دلیل نیاز به ذخیره و پردازش آن ها وجود یک سیستم اطلاعاتی مرتبط و کارآمد اجتناب ناپذیر است . این سیسنم می بایست شامل اطلاعات موجود در MPS و لیست مواد و قطعات باشد و بتواند گزارشات مورد نیاز برای تولید و خرید را تهیه کند . </a:t>
            </a:r>
          </a:p>
          <a:p>
            <a:pPr marL="0" indent="0" algn="just" rtl="1">
              <a:lnSpc>
                <a:spcPct val="220000"/>
              </a:lnSpc>
              <a:buNone/>
            </a:pPr>
            <a:r>
              <a:rPr lang="fa-IR" dirty="0" smtClean="0">
                <a:cs typeface="B Yekan" panose="00000400000000000000" pitchFamily="2" charset="-78"/>
              </a:rPr>
              <a:t>در حالت معمول نرم افزارهای MRP یکی از بخش های بسته های نرم افزاری تولید است که عمدتا شامل مدل های پیش بینی ، BOM</a:t>
            </a:r>
            <a:r>
              <a:rPr lang="fa-IR" dirty="0">
                <a:cs typeface="B Yekan" panose="00000400000000000000" pitchFamily="2" charset="-78"/>
              </a:rPr>
              <a:t> </a:t>
            </a:r>
            <a:r>
              <a:rPr lang="fa-IR" dirty="0" smtClean="0">
                <a:cs typeface="B Yekan" panose="00000400000000000000" pitchFamily="2" charset="-78"/>
              </a:rPr>
              <a:t>و کنترل موجودی و تولید می باشد . </a:t>
            </a:r>
          </a:p>
        </p:txBody>
      </p:sp>
    </p:spTree>
    <p:extLst>
      <p:ext uri="{BB962C8B-B14F-4D97-AF65-F5344CB8AC3E}">
        <p14:creationId xmlns:p14="http://schemas.microsoft.com/office/powerpoint/2010/main" val="2357990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r" rtl="1"/>
            <a:r>
              <a:rPr lang="fa-IR" sz="3200" b="1" dirty="0" smtClean="0">
                <a:cs typeface="B Yekan" panose="00000400000000000000" pitchFamily="2" charset="-78"/>
              </a:rPr>
              <a:t>سیستم اطلاعاتی MRP </a:t>
            </a:r>
            <a:r>
              <a:rPr lang="fa-IR" dirty="0" smtClean="0"/>
              <a:t> </a:t>
            </a:r>
            <a:endParaRPr lang="en-US" dirty="0"/>
          </a:p>
        </p:txBody>
      </p:sp>
      <p:sp>
        <p:nvSpPr>
          <p:cNvPr id="6" name="Flowchart: Magnetic Disk 5"/>
          <p:cNvSpPr/>
          <p:nvPr/>
        </p:nvSpPr>
        <p:spPr>
          <a:xfrm>
            <a:off x="3962400" y="1600200"/>
            <a:ext cx="990600" cy="1143000"/>
          </a:xfrm>
          <a:prstGeom prst="flowChartMagneticDisk">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smtClean="0"/>
              <a:t>MPS</a:t>
            </a:r>
            <a:endParaRPr lang="en-US" b="1" dirty="0"/>
          </a:p>
        </p:txBody>
      </p:sp>
      <p:sp>
        <p:nvSpPr>
          <p:cNvPr id="7" name="Flowchart: Magnetic Disk 6"/>
          <p:cNvSpPr/>
          <p:nvPr/>
        </p:nvSpPr>
        <p:spPr>
          <a:xfrm>
            <a:off x="1676400" y="3124200"/>
            <a:ext cx="990600" cy="1143000"/>
          </a:xfrm>
          <a:prstGeom prst="flowChartMagneticDisk">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smtClean="0"/>
              <a:t>BOM</a:t>
            </a:r>
            <a:endParaRPr lang="en-US" b="1" dirty="0"/>
          </a:p>
        </p:txBody>
      </p:sp>
      <p:sp>
        <p:nvSpPr>
          <p:cNvPr id="8" name="Flowchart: Magnetic Disk 7"/>
          <p:cNvSpPr/>
          <p:nvPr/>
        </p:nvSpPr>
        <p:spPr>
          <a:xfrm>
            <a:off x="6172200" y="3200400"/>
            <a:ext cx="990600" cy="1143000"/>
          </a:xfrm>
          <a:prstGeom prst="flowChartMagneticDisk">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a-IR" dirty="0" smtClean="0">
                <a:cs typeface="B Yekan" pitchFamily="2" charset="-78"/>
              </a:rPr>
              <a:t>پرونده موجودیها</a:t>
            </a:r>
            <a:endParaRPr lang="en-US" dirty="0">
              <a:cs typeface="B Yekan" pitchFamily="2" charset="-78"/>
            </a:endParaRPr>
          </a:p>
        </p:txBody>
      </p:sp>
      <p:sp>
        <p:nvSpPr>
          <p:cNvPr id="9" name="Flowchart: Multidocument 8"/>
          <p:cNvSpPr/>
          <p:nvPr/>
        </p:nvSpPr>
        <p:spPr>
          <a:xfrm>
            <a:off x="3657600" y="4876800"/>
            <a:ext cx="1371600" cy="1066800"/>
          </a:xfrm>
          <a:prstGeom prst="flowChartMulti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dirty="0" smtClean="0">
                <a:cs typeface="B Yekan" pitchFamily="2" charset="-78"/>
              </a:rPr>
              <a:t>گزارشات</a:t>
            </a:r>
            <a:endParaRPr lang="en-US" dirty="0">
              <a:cs typeface="B Yekan" pitchFamily="2" charset="-78"/>
            </a:endParaRPr>
          </a:p>
        </p:txBody>
      </p:sp>
      <p:sp>
        <p:nvSpPr>
          <p:cNvPr id="10" name="Rectangle 9"/>
          <p:cNvSpPr/>
          <p:nvPr/>
        </p:nvSpPr>
        <p:spPr>
          <a:xfrm>
            <a:off x="3733800" y="3429000"/>
            <a:ext cx="1371600" cy="7620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rtl="1"/>
            <a:r>
              <a:rPr lang="fa-IR" dirty="0" smtClean="0">
                <a:cs typeface="B Yekan" pitchFamily="2" charset="-78"/>
              </a:rPr>
              <a:t>نرم افزار </a:t>
            </a:r>
            <a:r>
              <a:rPr lang="en-US" dirty="0" smtClean="0">
                <a:cs typeface="B Yekan" pitchFamily="2" charset="-78"/>
              </a:rPr>
              <a:t>MRP</a:t>
            </a:r>
            <a:endParaRPr lang="en-US" dirty="0">
              <a:cs typeface="B Yekan" pitchFamily="2" charset="-78"/>
            </a:endParaRPr>
          </a:p>
        </p:txBody>
      </p:sp>
      <p:cxnSp>
        <p:nvCxnSpPr>
          <p:cNvPr id="12" name="Straight Arrow Connector 11"/>
          <p:cNvCxnSpPr/>
          <p:nvPr/>
        </p:nvCxnSpPr>
        <p:spPr>
          <a:xfrm>
            <a:off x="4419600" y="2819400"/>
            <a:ext cx="38100" cy="5334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p:nvPr/>
        </p:nvCxnSpPr>
        <p:spPr>
          <a:xfrm>
            <a:off x="2895600" y="3810000"/>
            <a:ext cx="76200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p:nvPr/>
        </p:nvCxnSpPr>
        <p:spPr>
          <a:xfrm flipH="1">
            <a:off x="5181600" y="3810000"/>
            <a:ext cx="76200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2" name="Straight Arrow Connector 21"/>
          <p:cNvCxnSpPr/>
          <p:nvPr/>
        </p:nvCxnSpPr>
        <p:spPr>
          <a:xfrm>
            <a:off x="4419600" y="4267200"/>
            <a:ext cx="38100" cy="5334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3" name="Straight Arrow Connector 22"/>
          <p:cNvCxnSpPr/>
          <p:nvPr/>
        </p:nvCxnSpPr>
        <p:spPr>
          <a:xfrm>
            <a:off x="5105400" y="5105400"/>
            <a:ext cx="381000" cy="3810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5" name="Straight Arrow Connector 24"/>
          <p:cNvCxnSpPr/>
          <p:nvPr/>
        </p:nvCxnSpPr>
        <p:spPr>
          <a:xfrm flipH="1">
            <a:off x="3124200" y="5257800"/>
            <a:ext cx="533400" cy="3048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7" name="TextBox 26"/>
          <p:cNvSpPr txBox="1"/>
          <p:nvPr/>
        </p:nvSpPr>
        <p:spPr>
          <a:xfrm>
            <a:off x="1981200" y="5562600"/>
            <a:ext cx="1207382" cy="338554"/>
          </a:xfrm>
          <a:prstGeom prst="rect">
            <a:avLst/>
          </a:prstGeom>
          <a:noFill/>
        </p:spPr>
        <p:txBody>
          <a:bodyPr wrap="none" rtlCol="0">
            <a:spAutoFit/>
          </a:bodyPr>
          <a:lstStyle/>
          <a:p>
            <a:r>
              <a:rPr lang="fa-IR" sz="1600" dirty="0" smtClean="0">
                <a:cs typeface="B Yekan" pitchFamily="2" charset="-78"/>
              </a:rPr>
              <a:t>به واحد تولید</a:t>
            </a:r>
            <a:endParaRPr lang="en-US" sz="1600" dirty="0">
              <a:cs typeface="B Yekan" pitchFamily="2" charset="-78"/>
            </a:endParaRPr>
          </a:p>
        </p:txBody>
      </p:sp>
      <p:sp>
        <p:nvSpPr>
          <p:cNvPr id="28" name="TextBox 27"/>
          <p:cNvSpPr txBox="1"/>
          <p:nvPr/>
        </p:nvSpPr>
        <p:spPr>
          <a:xfrm>
            <a:off x="5562600" y="5410200"/>
            <a:ext cx="1186543" cy="338554"/>
          </a:xfrm>
          <a:prstGeom prst="rect">
            <a:avLst/>
          </a:prstGeom>
          <a:noFill/>
        </p:spPr>
        <p:txBody>
          <a:bodyPr wrap="none" rtlCol="0">
            <a:spAutoFit/>
          </a:bodyPr>
          <a:lstStyle/>
          <a:p>
            <a:r>
              <a:rPr lang="fa-IR" sz="1600" dirty="0" smtClean="0">
                <a:cs typeface="B Yekan" pitchFamily="2" charset="-78"/>
              </a:rPr>
              <a:t>به واحد خرید</a:t>
            </a:r>
            <a:endParaRPr lang="en-US" sz="1600" dirty="0">
              <a:cs typeface="B Yekan" pitchFamily="2" charset="-78"/>
            </a:endParaRPr>
          </a:p>
        </p:txBody>
      </p:sp>
    </p:spTree>
    <p:extLst>
      <p:ext uri="{BB962C8B-B14F-4D97-AF65-F5344CB8AC3E}">
        <p14:creationId xmlns:p14="http://schemas.microsoft.com/office/powerpoint/2010/main" val="3604926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smtClean="0">
                <a:cs typeface="B Yekan" panose="00000400000000000000" pitchFamily="2" charset="-78"/>
              </a:rPr>
              <a:t>BOM</a:t>
            </a:r>
            <a:endParaRPr lang="en-US" sz="3200" b="1" dirty="0">
              <a:cs typeface="B Yekan" panose="00000400000000000000" pitchFamily="2" charset="-78"/>
            </a:endParaRPr>
          </a:p>
        </p:txBody>
      </p:sp>
      <p:sp>
        <p:nvSpPr>
          <p:cNvPr id="3" name="Content Placeholder 2"/>
          <p:cNvSpPr>
            <a:spLocks noGrp="1"/>
          </p:cNvSpPr>
          <p:nvPr>
            <p:ph sz="quarter" idx="1"/>
          </p:nvPr>
        </p:nvSpPr>
        <p:spPr>
          <a:xfrm>
            <a:off x="612648" y="1600200"/>
            <a:ext cx="8153400" cy="4876800"/>
          </a:xfrm>
        </p:spPr>
        <p:txBody>
          <a:bodyPr>
            <a:normAutofit/>
          </a:bodyPr>
          <a:lstStyle/>
          <a:p>
            <a:pPr algn="r" rtl="1">
              <a:lnSpc>
                <a:spcPct val="200000"/>
              </a:lnSpc>
            </a:pPr>
            <a:r>
              <a:rPr lang="fa-IR" sz="1800" dirty="0" smtClean="0">
                <a:cs typeface="B Yekan" panose="00000400000000000000" pitchFamily="2" charset="-78"/>
              </a:rPr>
              <a:t>لیست مواد و قطعات ( BOM ) نشان دهنده رابطه سلسله مراتبی محصول نهایی با اجزا مختلف آن می باشد . محصول نهایی در بالای سلسله مراتب می باشد و اجزا هر سطح از سلسله مراتب BOM ، اقلام مادر برای سطح بعدی هستند . </a:t>
            </a:r>
            <a:endParaRPr lang="en-US" sz="1800" dirty="0">
              <a:cs typeface="B Yekan" panose="00000400000000000000" pitchFamily="2" charset="-78"/>
            </a:endParaRPr>
          </a:p>
        </p:txBody>
      </p:sp>
      <p:sp>
        <p:nvSpPr>
          <p:cNvPr id="4" name="Rectangle 3"/>
          <p:cNvSpPr/>
          <p:nvPr/>
        </p:nvSpPr>
        <p:spPr>
          <a:xfrm>
            <a:off x="3886200" y="3505200"/>
            <a:ext cx="1447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400" dirty="0" smtClean="0">
                <a:cs typeface="B Yekan" pitchFamily="2" charset="-78"/>
              </a:rPr>
              <a:t>برف روب 14 اینچ</a:t>
            </a:r>
            <a:endParaRPr lang="en-US" sz="1400" dirty="0">
              <a:cs typeface="B Yekan" pitchFamily="2" charset="-78"/>
            </a:endParaRPr>
          </a:p>
        </p:txBody>
      </p:sp>
      <p:sp>
        <p:nvSpPr>
          <p:cNvPr id="5" name="Rectangle 4"/>
          <p:cNvSpPr/>
          <p:nvPr/>
        </p:nvSpPr>
        <p:spPr>
          <a:xfrm>
            <a:off x="990600" y="4191000"/>
            <a:ext cx="1447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400" dirty="0" smtClean="0">
                <a:cs typeface="B Yekan" pitchFamily="2" charset="-78"/>
              </a:rPr>
              <a:t>مونتاژ بدنه اصلی</a:t>
            </a:r>
            <a:endParaRPr lang="en-US" sz="1400" dirty="0">
              <a:cs typeface="B Yekan" pitchFamily="2" charset="-78"/>
            </a:endParaRPr>
          </a:p>
        </p:txBody>
      </p:sp>
      <p:sp>
        <p:nvSpPr>
          <p:cNvPr id="6" name="Rectangle 5"/>
          <p:cNvSpPr/>
          <p:nvPr/>
        </p:nvSpPr>
        <p:spPr>
          <a:xfrm>
            <a:off x="2971800" y="4191000"/>
            <a:ext cx="1447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400" dirty="0" smtClean="0">
                <a:cs typeface="B Yekan" pitchFamily="2" charset="-78"/>
              </a:rPr>
              <a:t>مونتاژ چرخ</a:t>
            </a:r>
            <a:endParaRPr lang="en-US" sz="1400" dirty="0">
              <a:cs typeface="B Yekan" pitchFamily="2" charset="-78"/>
            </a:endParaRPr>
          </a:p>
        </p:txBody>
      </p:sp>
      <p:sp>
        <p:nvSpPr>
          <p:cNvPr id="7" name="Rectangle 6"/>
          <p:cNvSpPr/>
          <p:nvPr/>
        </p:nvSpPr>
        <p:spPr>
          <a:xfrm>
            <a:off x="5105400" y="4191000"/>
            <a:ext cx="1447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400" dirty="0" smtClean="0">
                <a:cs typeface="B Yekan" pitchFamily="2" charset="-78"/>
              </a:rPr>
              <a:t>مونتاژ موتور</a:t>
            </a:r>
            <a:endParaRPr lang="en-US" sz="1400" dirty="0">
              <a:cs typeface="B Yekan" pitchFamily="2" charset="-78"/>
            </a:endParaRPr>
          </a:p>
        </p:txBody>
      </p:sp>
      <p:sp>
        <p:nvSpPr>
          <p:cNvPr id="8" name="Rectangle 7"/>
          <p:cNvSpPr/>
          <p:nvPr/>
        </p:nvSpPr>
        <p:spPr>
          <a:xfrm>
            <a:off x="6858000" y="4191000"/>
            <a:ext cx="1447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400" dirty="0" smtClean="0">
                <a:cs typeface="B Yekan" pitchFamily="2" charset="-78"/>
              </a:rPr>
              <a:t>مونتاژ دسته</a:t>
            </a:r>
            <a:endParaRPr lang="en-US" sz="1400" dirty="0">
              <a:cs typeface="B Yekan" pitchFamily="2" charset="-78"/>
            </a:endParaRPr>
          </a:p>
        </p:txBody>
      </p:sp>
      <p:sp>
        <p:nvSpPr>
          <p:cNvPr id="9" name="Rectangle 8"/>
          <p:cNvSpPr/>
          <p:nvPr/>
        </p:nvSpPr>
        <p:spPr>
          <a:xfrm>
            <a:off x="2514600" y="5105400"/>
            <a:ext cx="1066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400" dirty="0" smtClean="0">
                <a:cs typeface="B Yekan" pitchFamily="2" charset="-78"/>
              </a:rPr>
              <a:t>مونتاژ تیغه</a:t>
            </a:r>
            <a:endParaRPr lang="en-US" sz="1400" dirty="0">
              <a:cs typeface="B Yekan" pitchFamily="2" charset="-78"/>
            </a:endParaRPr>
          </a:p>
        </p:txBody>
      </p:sp>
      <p:sp>
        <p:nvSpPr>
          <p:cNvPr id="10" name="Rectangle 9"/>
          <p:cNvSpPr/>
          <p:nvPr/>
        </p:nvSpPr>
        <p:spPr>
          <a:xfrm>
            <a:off x="3657600" y="5105400"/>
            <a:ext cx="1066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400" dirty="0" smtClean="0">
                <a:cs typeface="B Yekan" pitchFamily="2" charset="-78"/>
              </a:rPr>
              <a:t>چرخ</a:t>
            </a:r>
            <a:endParaRPr lang="en-US" sz="1400" dirty="0">
              <a:cs typeface="B Yekan" pitchFamily="2" charset="-78"/>
            </a:endParaRPr>
          </a:p>
        </p:txBody>
      </p:sp>
      <p:sp>
        <p:nvSpPr>
          <p:cNvPr id="11" name="Rectangle 10"/>
          <p:cNvSpPr/>
          <p:nvPr/>
        </p:nvSpPr>
        <p:spPr>
          <a:xfrm>
            <a:off x="5334000" y="5105400"/>
            <a:ext cx="10668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400" dirty="0" smtClean="0">
                <a:cs typeface="B Yekan" pitchFamily="2" charset="-78"/>
              </a:rPr>
              <a:t>مونتاژ فرعی</a:t>
            </a:r>
          </a:p>
          <a:p>
            <a:pPr algn="ctr"/>
            <a:r>
              <a:rPr lang="fa-IR" sz="1400" dirty="0" smtClean="0">
                <a:cs typeface="B Yekan" pitchFamily="2" charset="-78"/>
              </a:rPr>
              <a:t>فیلتر هوا</a:t>
            </a:r>
            <a:endParaRPr lang="en-US" sz="1400" dirty="0">
              <a:cs typeface="B Yekan" pitchFamily="2" charset="-78"/>
            </a:endParaRPr>
          </a:p>
        </p:txBody>
      </p:sp>
      <p:sp>
        <p:nvSpPr>
          <p:cNvPr id="12" name="Rectangle 11"/>
          <p:cNvSpPr/>
          <p:nvPr/>
        </p:nvSpPr>
        <p:spPr>
          <a:xfrm>
            <a:off x="5334000" y="6096000"/>
            <a:ext cx="10668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400" dirty="0" smtClean="0">
                <a:cs typeface="B Yekan" pitchFamily="2" charset="-78"/>
              </a:rPr>
              <a:t>فیلتر پوسته</a:t>
            </a:r>
            <a:endParaRPr lang="en-US" sz="1400" dirty="0">
              <a:cs typeface="B Yekan" pitchFamily="2" charset="-78"/>
            </a:endParaRPr>
          </a:p>
        </p:txBody>
      </p:sp>
      <p:cxnSp>
        <p:nvCxnSpPr>
          <p:cNvPr id="14" name="Straight Arrow Connector 13"/>
          <p:cNvCxnSpPr/>
          <p:nvPr/>
        </p:nvCxnSpPr>
        <p:spPr>
          <a:xfrm flipV="1">
            <a:off x="7543800" y="4724400"/>
            <a:ext cx="1524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8763000" y="4191000"/>
            <a:ext cx="224742" cy="307777"/>
          </a:xfrm>
          <a:prstGeom prst="rect">
            <a:avLst/>
          </a:prstGeom>
          <a:noFill/>
        </p:spPr>
        <p:txBody>
          <a:bodyPr wrap="none" rtlCol="0">
            <a:spAutoFit/>
          </a:bodyPr>
          <a:lstStyle/>
          <a:p>
            <a:pPr algn="ctr"/>
            <a:r>
              <a:rPr lang="en-US" sz="1400" dirty="0" smtClean="0">
                <a:cs typeface="B Yekan" pitchFamily="2" charset="-78"/>
              </a:rPr>
              <a:t>I</a:t>
            </a:r>
            <a:endParaRPr lang="en-US" sz="1400" dirty="0">
              <a:cs typeface="B Yekan" pitchFamily="2" charset="-78"/>
            </a:endParaRPr>
          </a:p>
        </p:txBody>
      </p:sp>
      <p:sp>
        <p:nvSpPr>
          <p:cNvPr id="16" name="TextBox 15"/>
          <p:cNvSpPr txBox="1"/>
          <p:nvPr/>
        </p:nvSpPr>
        <p:spPr>
          <a:xfrm>
            <a:off x="7086600" y="5486400"/>
            <a:ext cx="1412566" cy="523220"/>
          </a:xfrm>
          <a:prstGeom prst="rect">
            <a:avLst/>
          </a:prstGeom>
          <a:noFill/>
        </p:spPr>
        <p:txBody>
          <a:bodyPr wrap="none" rtlCol="0">
            <a:spAutoFit/>
          </a:bodyPr>
          <a:lstStyle/>
          <a:p>
            <a:pPr algn="ctr"/>
            <a:r>
              <a:rPr lang="fa-IR" sz="1400" dirty="0" smtClean="0">
                <a:cs typeface="B Yekan" pitchFamily="2" charset="-78"/>
              </a:rPr>
              <a:t>تعداد مورد نیاز هر</a:t>
            </a:r>
          </a:p>
          <a:p>
            <a:pPr algn="ctr"/>
            <a:r>
              <a:rPr lang="fa-IR" sz="1400" dirty="0" smtClean="0">
                <a:cs typeface="B Yekan" pitchFamily="2" charset="-78"/>
              </a:rPr>
              <a:t>یک از اقلام مادر</a:t>
            </a:r>
            <a:endParaRPr lang="en-US" sz="1400" dirty="0">
              <a:cs typeface="B Yekan" pitchFamily="2" charset="-78"/>
            </a:endParaRPr>
          </a:p>
        </p:txBody>
      </p:sp>
      <p:sp>
        <p:nvSpPr>
          <p:cNvPr id="17" name="TextBox 16"/>
          <p:cNvSpPr txBox="1"/>
          <p:nvPr/>
        </p:nvSpPr>
        <p:spPr>
          <a:xfrm>
            <a:off x="8742963" y="5181600"/>
            <a:ext cx="264816" cy="307777"/>
          </a:xfrm>
          <a:prstGeom prst="rect">
            <a:avLst/>
          </a:prstGeom>
          <a:noFill/>
        </p:spPr>
        <p:txBody>
          <a:bodyPr wrap="none" rtlCol="0">
            <a:spAutoFit/>
          </a:bodyPr>
          <a:lstStyle/>
          <a:p>
            <a:pPr algn="ctr"/>
            <a:r>
              <a:rPr lang="en-US" sz="1400" dirty="0" smtClean="0">
                <a:cs typeface="B Yekan" pitchFamily="2" charset="-78"/>
              </a:rPr>
              <a:t>II</a:t>
            </a:r>
            <a:endParaRPr lang="en-US" sz="1400" dirty="0">
              <a:cs typeface="B Yekan" pitchFamily="2" charset="-78"/>
            </a:endParaRPr>
          </a:p>
        </p:txBody>
      </p:sp>
      <p:sp>
        <p:nvSpPr>
          <p:cNvPr id="18" name="TextBox 17"/>
          <p:cNvSpPr txBox="1"/>
          <p:nvPr/>
        </p:nvSpPr>
        <p:spPr>
          <a:xfrm>
            <a:off x="8686800" y="6248400"/>
            <a:ext cx="304892" cy="307777"/>
          </a:xfrm>
          <a:prstGeom prst="rect">
            <a:avLst/>
          </a:prstGeom>
          <a:noFill/>
        </p:spPr>
        <p:txBody>
          <a:bodyPr wrap="none" rtlCol="0">
            <a:spAutoFit/>
          </a:bodyPr>
          <a:lstStyle/>
          <a:p>
            <a:pPr algn="ctr"/>
            <a:r>
              <a:rPr lang="en-US" sz="1400" dirty="0" smtClean="0">
                <a:cs typeface="B Yekan" pitchFamily="2" charset="-78"/>
              </a:rPr>
              <a:t>III</a:t>
            </a:r>
            <a:endParaRPr lang="en-US" sz="1400" dirty="0">
              <a:cs typeface="B Yekan" pitchFamily="2" charset="-78"/>
            </a:endParaRPr>
          </a:p>
        </p:txBody>
      </p:sp>
      <p:cxnSp>
        <p:nvCxnSpPr>
          <p:cNvPr id="20" name="Straight Connector 19"/>
          <p:cNvCxnSpPr>
            <a:stCxn id="5" idx="0"/>
          </p:cNvCxnSpPr>
          <p:nvPr/>
        </p:nvCxnSpPr>
        <p:spPr>
          <a:xfrm flipV="1">
            <a:off x="1714500" y="4038600"/>
            <a:ext cx="381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7391400" y="4038600"/>
            <a:ext cx="76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57600" y="4038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867400" y="4038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752600" y="4038600"/>
            <a:ext cx="5638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648200" y="38862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1" idx="0"/>
          </p:cNvCxnSpPr>
          <p:nvPr/>
        </p:nvCxnSpPr>
        <p:spPr>
          <a:xfrm>
            <a:off x="5867400" y="4495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12" idx="0"/>
          </p:cNvCxnSpPr>
          <p:nvPr/>
        </p:nvCxnSpPr>
        <p:spPr>
          <a:xfrm>
            <a:off x="5867400" y="56388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191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048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48000" y="48768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657600" y="4495800"/>
            <a:ext cx="0" cy="381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035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12648" y="228600"/>
            <a:ext cx="8153400" cy="990600"/>
          </a:xfrm>
        </p:spPr>
        <p:txBody>
          <a:bodyPr>
            <a:normAutofit/>
          </a:bodyPr>
          <a:lstStyle/>
          <a:p>
            <a:pPr algn="r" rtl="1"/>
            <a:r>
              <a:rPr lang="fa-IR" sz="3200" b="1" dirty="0" smtClean="0">
                <a:cs typeface="B Yekan" panose="00000400000000000000" pitchFamily="2" charset="-78"/>
              </a:rPr>
              <a:t>BOM</a:t>
            </a:r>
            <a:endParaRPr lang="en-US" sz="3200" b="1" dirty="0">
              <a:cs typeface="B Yekan" panose="00000400000000000000" pitchFamily="2" charset="-78"/>
            </a:endParaRPr>
          </a:p>
        </p:txBody>
      </p:sp>
      <p:pic>
        <p:nvPicPr>
          <p:cNvPr id="5122" name="Picture 2" descr="C:\Users\ramin\Desktop\mrp\reSampleOrder_BOM_Report.jpg"/>
          <p:cNvPicPr>
            <a:picLocks noChangeAspect="1" noChangeArrowheads="1"/>
          </p:cNvPicPr>
          <p:nvPr/>
        </p:nvPicPr>
        <p:blipFill>
          <a:blip r:embed="rId2" cstate="print"/>
          <a:srcRect/>
          <a:stretch>
            <a:fillRect/>
          </a:stretch>
        </p:blipFill>
        <p:spPr bwMode="auto">
          <a:xfrm>
            <a:off x="1066800" y="1752600"/>
            <a:ext cx="7005313" cy="4953000"/>
          </a:xfrm>
          <a:prstGeom prst="rect">
            <a:avLst/>
          </a:prstGeom>
          <a:noFill/>
        </p:spPr>
      </p:pic>
    </p:spTree>
    <p:extLst>
      <p:ext uri="{BB962C8B-B14F-4D97-AF65-F5344CB8AC3E}">
        <p14:creationId xmlns:p14="http://schemas.microsoft.com/office/powerpoint/2010/main" val="1969589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smtClean="0">
                <a:cs typeface="B Yekan" panose="00000400000000000000" pitchFamily="2" charset="-78"/>
              </a:rPr>
              <a:t>محاسبه نیاز خالص</a:t>
            </a:r>
            <a:endParaRPr lang="en-US" sz="3200" b="1" dirty="0">
              <a:cs typeface="B Yekan" panose="00000400000000000000" pitchFamily="2" charset="-78"/>
            </a:endParaRPr>
          </a:p>
        </p:txBody>
      </p:sp>
      <p:graphicFrame>
        <p:nvGraphicFramePr>
          <p:cNvPr id="7" name="Table 6"/>
          <p:cNvGraphicFramePr>
            <a:graphicFrameLocks noGrp="1"/>
          </p:cNvGraphicFramePr>
          <p:nvPr/>
        </p:nvGraphicFramePr>
        <p:xfrm>
          <a:off x="4724400" y="1524000"/>
          <a:ext cx="4191001" cy="2926080"/>
        </p:xfrm>
        <a:graphic>
          <a:graphicData uri="http://schemas.openxmlformats.org/drawingml/2006/table">
            <a:tbl>
              <a:tblPr firstRow="1" bandRow="1">
                <a:tableStyleId>{3B4B98B0-60AC-42C2-AFA5-B58CD77FA1E5}</a:tableStyleId>
              </a:tblPr>
              <a:tblGrid>
                <a:gridCol w="990601"/>
                <a:gridCol w="990600"/>
                <a:gridCol w="2209800"/>
              </a:tblGrid>
              <a:tr h="196850">
                <a:tc>
                  <a:txBody>
                    <a:bodyPr/>
                    <a:lstStyle/>
                    <a:p>
                      <a:pPr algn="ctr" rtl="1"/>
                      <a:r>
                        <a:rPr lang="fa-IR" sz="1000" b="0" dirty="0" smtClean="0">
                          <a:cs typeface="B Yekan" pitchFamily="2" charset="-78"/>
                        </a:rPr>
                        <a:t>سطح صفر</a:t>
                      </a:r>
                      <a:endParaRPr lang="en-US" sz="1000" b="0" dirty="0">
                        <a:cs typeface="B Yekan" pitchFamily="2" charset="-78"/>
                      </a:endParaRPr>
                    </a:p>
                  </a:txBody>
                  <a:tcPr/>
                </a:tc>
                <a:tc>
                  <a:txBody>
                    <a:bodyPr/>
                    <a:lstStyle/>
                    <a:p>
                      <a:pPr algn="ctr" rtl="1"/>
                      <a:r>
                        <a:rPr lang="fa-IR" sz="1000" b="0" dirty="0" smtClean="0">
                          <a:cs typeface="B Yekan" pitchFamily="2" charset="-78"/>
                        </a:rPr>
                        <a:t>1250</a:t>
                      </a:r>
                      <a:endParaRPr lang="en-US" sz="1000" b="0" dirty="0">
                        <a:cs typeface="B Yekan" pitchFamily="2" charset="-78"/>
                      </a:endParaRPr>
                    </a:p>
                  </a:txBody>
                  <a:tcPr/>
                </a:tc>
                <a:tc>
                  <a:txBody>
                    <a:bodyPr/>
                    <a:lstStyle/>
                    <a:p>
                      <a:pPr algn="ctr" rtl="1"/>
                      <a:r>
                        <a:rPr lang="fa-IR" sz="1000" b="0" dirty="0" smtClean="0">
                          <a:cs typeface="B Yekan" pitchFamily="2" charset="-78"/>
                        </a:rPr>
                        <a:t>تعداد برف روب های تولید شده</a:t>
                      </a:r>
                      <a:endParaRPr lang="en-US" sz="1000" b="0" dirty="0">
                        <a:cs typeface="B Yekan" pitchFamily="2" charset="-78"/>
                      </a:endParaRPr>
                    </a:p>
                  </a:txBody>
                  <a:tcPr/>
                </a:tc>
              </a:tr>
              <a:tr h="196850">
                <a:tc>
                  <a:txBody>
                    <a:bodyPr/>
                    <a:lstStyle/>
                    <a:p>
                      <a:pPr algn="ctr" rtl="1"/>
                      <a:r>
                        <a:rPr lang="fa-IR" sz="1000" b="0" dirty="0" smtClean="0">
                          <a:cs typeface="B Yekan" pitchFamily="2" charset="-78"/>
                        </a:rPr>
                        <a:t>سطح 1</a:t>
                      </a:r>
                      <a:endParaRPr lang="en-US" sz="1000" b="0" dirty="0">
                        <a:cs typeface="B Yekan" pitchFamily="2" charset="-78"/>
                      </a:endParaRPr>
                    </a:p>
                  </a:txBody>
                  <a:tcPr/>
                </a:tc>
                <a:tc>
                  <a:txBody>
                    <a:bodyPr/>
                    <a:lstStyle/>
                    <a:p>
                      <a:pPr algn="ctr" rtl="1"/>
                      <a:r>
                        <a:rPr lang="fa-IR" sz="1000" b="0" dirty="0" smtClean="0">
                          <a:cs typeface="B Yekan" pitchFamily="2" charset="-78"/>
                        </a:rPr>
                        <a:t>1250</a:t>
                      </a:r>
                      <a:endParaRPr lang="en-US" sz="1000" b="0" dirty="0">
                        <a:cs typeface="B Yekan" pitchFamily="2" charset="-78"/>
                      </a:endParaRPr>
                    </a:p>
                  </a:txBody>
                  <a:tcPr/>
                </a:tc>
                <a:tc>
                  <a:txBody>
                    <a:bodyPr/>
                    <a:lstStyle/>
                    <a:p>
                      <a:pPr algn="ctr" rtl="1"/>
                      <a:r>
                        <a:rPr lang="fa-IR" sz="1000" b="0" dirty="0" smtClean="0">
                          <a:cs typeface="B Yekan" pitchFamily="2" charset="-78"/>
                        </a:rPr>
                        <a:t>نیاز ناخالص : مونتاژ بدنه</a:t>
                      </a:r>
                      <a:r>
                        <a:rPr lang="fa-IR" sz="1000" b="0" baseline="0" dirty="0" smtClean="0">
                          <a:cs typeface="B Yekan" pitchFamily="2" charset="-78"/>
                        </a:rPr>
                        <a:t> اصلی</a:t>
                      </a:r>
                      <a:endParaRPr lang="en-US" sz="1000" b="0" dirty="0">
                        <a:cs typeface="B Yekan" pitchFamily="2" charset="-78"/>
                      </a:endParaRPr>
                    </a:p>
                  </a:txBody>
                  <a:tcPr/>
                </a:tc>
              </a:tr>
              <a:tr h="196850">
                <a:tc>
                  <a:txBody>
                    <a:bodyPr/>
                    <a:lstStyle/>
                    <a:p>
                      <a:pPr algn="ctr" rtl="1"/>
                      <a:endParaRPr lang="en-US" sz="1000" b="0" dirty="0">
                        <a:cs typeface="B Yekan" pitchFamily="2" charset="-78"/>
                      </a:endParaRPr>
                    </a:p>
                  </a:txBody>
                  <a:tcPr/>
                </a:tc>
                <a:tc>
                  <a:txBody>
                    <a:bodyPr/>
                    <a:lstStyle/>
                    <a:p>
                      <a:pPr algn="ctr" rtl="1">
                        <a:buFontTx/>
                        <a:buChar char="-"/>
                      </a:pPr>
                      <a:r>
                        <a:rPr lang="fa-IR" sz="1000" b="0" dirty="0" smtClean="0">
                          <a:cs typeface="B Yekan" pitchFamily="2" charset="-78"/>
                        </a:rPr>
                        <a:t>400</a:t>
                      </a:r>
                      <a:endParaRPr lang="en-US" sz="1000" b="0" dirty="0">
                        <a:cs typeface="B Yekan" pitchFamily="2" charset="-78"/>
                      </a:endParaRPr>
                    </a:p>
                  </a:txBody>
                  <a:tcPr/>
                </a:tc>
                <a:tc>
                  <a:txBody>
                    <a:bodyPr/>
                    <a:lstStyle/>
                    <a:p>
                      <a:pPr algn="ctr" rtl="1"/>
                      <a:r>
                        <a:rPr lang="fa-IR" sz="1000" b="0" dirty="0" smtClean="0">
                          <a:cs typeface="B Yekan" pitchFamily="2" charset="-78"/>
                        </a:rPr>
                        <a:t>منهای موجودی مونتاژ بدنه اصلی</a:t>
                      </a:r>
                      <a:endParaRPr lang="en-US" sz="1000" b="0" dirty="0">
                        <a:cs typeface="B Yekan" pitchFamily="2" charset="-78"/>
                      </a:endParaRPr>
                    </a:p>
                  </a:txBody>
                  <a:tcPr/>
                </a:tc>
              </a:tr>
              <a:tr h="196850">
                <a:tc>
                  <a:txBody>
                    <a:bodyPr/>
                    <a:lstStyle/>
                    <a:p>
                      <a:pPr algn="ctr" rtl="1"/>
                      <a:endParaRPr lang="en-US" sz="1000" b="0">
                        <a:cs typeface="B Yekan" pitchFamily="2" charset="-78"/>
                      </a:endParaRPr>
                    </a:p>
                  </a:txBody>
                  <a:tcPr/>
                </a:tc>
                <a:tc>
                  <a:txBody>
                    <a:bodyPr/>
                    <a:lstStyle/>
                    <a:p>
                      <a:pPr algn="ctr" rtl="1"/>
                      <a:r>
                        <a:rPr lang="fa-IR" sz="1000" b="0" dirty="0" smtClean="0">
                          <a:cs typeface="B Yekan" pitchFamily="2" charset="-78"/>
                        </a:rPr>
                        <a:t>850</a:t>
                      </a:r>
                      <a:endParaRPr lang="en-US" sz="1000" b="0" dirty="0">
                        <a:cs typeface="B Yekan" pitchFamily="2" charset="-78"/>
                      </a:endParaRPr>
                    </a:p>
                  </a:txBody>
                  <a:tcPr/>
                </a:tc>
                <a:tc>
                  <a:txBody>
                    <a:bodyPr/>
                    <a:lstStyle/>
                    <a:p>
                      <a:pPr algn="ctr" rtl="1"/>
                      <a:r>
                        <a:rPr lang="fa-IR" sz="1000" b="0" dirty="0" smtClean="0">
                          <a:cs typeface="B Yekan" pitchFamily="2" charset="-78"/>
                        </a:rPr>
                        <a:t>نیاز خالص به مونتاژ بدنه اصلی</a:t>
                      </a:r>
                      <a:endParaRPr lang="en-US" sz="1000" b="0" dirty="0">
                        <a:cs typeface="B Yekan" pitchFamily="2" charset="-78"/>
                      </a:endParaRPr>
                    </a:p>
                  </a:txBody>
                  <a:tcPr/>
                </a:tc>
              </a:tr>
              <a:tr h="196850">
                <a:tc>
                  <a:txBody>
                    <a:bodyPr/>
                    <a:lstStyle/>
                    <a:p>
                      <a:pPr algn="ctr" rtl="1"/>
                      <a:endParaRPr lang="en-US" sz="1000" b="0">
                        <a:cs typeface="B Yekan" pitchFamily="2" charset="-78"/>
                      </a:endParaRPr>
                    </a:p>
                  </a:txBody>
                  <a:tcPr/>
                </a:tc>
                <a:tc>
                  <a:txBody>
                    <a:bodyPr/>
                    <a:lstStyle/>
                    <a:p>
                      <a:pPr algn="ctr" rtl="1"/>
                      <a:endParaRPr lang="en-US" sz="1000" b="0" dirty="0">
                        <a:cs typeface="B Yekan" pitchFamily="2" charset="-78"/>
                      </a:endParaRPr>
                    </a:p>
                  </a:txBody>
                  <a:tcPr/>
                </a:tc>
                <a:tc>
                  <a:txBody>
                    <a:bodyPr/>
                    <a:lstStyle/>
                    <a:p>
                      <a:pPr algn="ctr" rtl="1"/>
                      <a:endParaRPr lang="en-US" sz="1000" b="0" dirty="0">
                        <a:cs typeface="B Yekan" pitchFamily="2" charset="-78"/>
                      </a:endParaRPr>
                    </a:p>
                  </a:txBody>
                  <a:tcPr/>
                </a:tc>
              </a:tr>
              <a:tr h="19685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000" b="0" dirty="0" smtClean="0">
                          <a:cs typeface="B Yekan" pitchFamily="2" charset="-78"/>
                        </a:rPr>
                        <a:t>سطح 1</a:t>
                      </a:r>
                      <a:endParaRPr lang="en-US" sz="1000" b="0" dirty="0" smtClean="0">
                        <a:cs typeface="B Yekan" pitchFamily="2" charset="-78"/>
                      </a:endParaRPr>
                    </a:p>
                  </a:txBody>
                  <a:tcPr/>
                </a:tc>
                <a:tc>
                  <a:txBody>
                    <a:bodyPr/>
                    <a:lstStyle/>
                    <a:p>
                      <a:pPr algn="ctr" rtl="1"/>
                      <a:r>
                        <a:rPr lang="fa-IR" sz="1000" b="0" dirty="0" smtClean="0">
                          <a:cs typeface="B Yekan" pitchFamily="2" charset="-78"/>
                        </a:rPr>
                        <a:t>1250</a:t>
                      </a:r>
                      <a:endParaRPr lang="en-US" sz="1000" b="0" dirty="0">
                        <a:cs typeface="B Yekan" pitchFamily="2" charset="-78"/>
                      </a:endParaRPr>
                    </a:p>
                  </a:txBody>
                  <a:tcPr/>
                </a:tc>
                <a:tc>
                  <a:txBody>
                    <a:bodyPr/>
                    <a:lstStyle/>
                    <a:p>
                      <a:pPr algn="ctr" rtl="1"/>
                      <a:r>
                        <a:rPr lang="fa-IR" sz="1000" b="0" dirty="0" smtClean="0">
                          <a:cs typeface="B Yekan" pitchFamily="2" charset="-78"/>
                        </a:rPr>
                        <a:t>نیاز ناخالص مونتاژ چرخ</a:t>
                      </a:r>
                      <a:endParaRPr lang="en-US" sz="1000" b="0" dirty="0">
                        <a:cs typeface="B Yekan" pitchFamily="2" charset="-78"/>
                      </a:endParaRPr>
                    </a:p>
                  </a:txBody>
                  <a:tcPr/>
                </a:tc>
              </a:tr>
              <a:tr h="196850">
                <a:tc>
                  <a:txBody>
                    <a:bodyPr/>
                    <a:lstStyle/>
                    <a:p>
                      <a:pPr algn="ctr" rtl="1"/>
                      <a:endParaRPr lang="en-US" sz="1000" b="0" dirty="0">
                        <a:cs typeface="B Yekan" pitchFamily="2" charset="-78"/>
                      </a:endParaRPr>
                    </a:p>
                  </a:txBody>
                  <a:tcPr/>
                </a:tc>
                <a:tc>
                  <a:txBody>
                    <a:bodyPr/>
                    <a:lstStyle/>
                    <a:p>
                      <a:pPr algn="ctr" rtl="1">
                        <a:buFontTx/>
                        <a:buChar char="-"/>
                      </a:pPr>
                      <a:r>
                        <a:rPr lang="fa-IR" sz="1000" b="0" dirty="0" smtClean="0">
                          <a:cs typeface="B Yekan" pitchFamily="2" charset="-78"/>
                        </a:rPr>
                        <a:t>200</a:t>
                      </a:r>
                      <a:endParaRPr lang="en-US" sz="1000" b="0" dirty="0">
                        <a:cs typeface="B Yekan" pitchFamily="2" charset="-78"/>
                      </a:endParaRPr>
                    </a:p>
                  </a:txBody>
                  <a:tcPr/>
                </a:tc>
                <a:tc>
                  <a:txBody>
                    <a:bodyPr/>
                    <a:lstStyle/>
                    <a:p>
                      <a:pPr algn="ctr" rtl="1"/>
                      <a:r>
                        <a:rPr lang="fa-IR" sz="1000" b="0" dirty="0" smtClean="0">
                          <a:cs typeface="B Yekan" pitchFamily="2" charset="-78"/>
                        </a:rPr>
                        <a:t>منهای موجودی</a:t>
                      </a:r>
                      <a:r>
                        <a:rPr lang="fa-IR" sz="1000" b="0" baseline="0" dirty="0" smtClean="0">
                          <a:cs typeface="B Yekan" pitchFamily="2" charset="-78"/>
                        </a:rPr>
                        <a:t> مونتاژ چرخ</a:t>
                      </a:r>
                      <a:endParaRPr lang="en-US" sz="1000" b="0" dirty="0">
                        <a:cs typeface="B Yekan" pitchFamily="2" charset="-78"/>
                      </a:endParaRPr>
                    </a:p>
                  </a:txBody>
                  <a:tcPr/>
                </a:tc>
              </a:tr>
              <a:tr h="196850">
                <a:tc>
                  <a:txBody>
                    <a:bodyPr/>
                    <a:lstStyle/>
                    <a:p>
                      <a:pPr algn="ctr" rtl="1"/>
                      <a:endParaRPr lang="en-US" sz="1000" b="0" dirty="0">
                        <a:cs typeface="B Yekan" pitchFamily="2" charset="-78"/>
                      </a:endParaRPr>
                    </a:p>
                  </a:txBody>
                  <a:tcPr/>
                </a:tc>
                <a:tc>
                  <a:txBody>
                    <a:bodyPr/>
                    <a:lstStyle/>
                    <a:p>
                      <a:pPr algn="ctr" rtl="1"/>
                      <a:r>
                        <a:rPr lang="fa-IR" sz="1000" b="0" dirty="0" smtClean="0">
                          <a:cs typeface="B Yekan" pitchFamily="2" charset="-78"/>
                        </a:rPr>
                        <a:t>1050</a:t>
                      </a:r>
                      <a:endParaRPr lang="en-US" sz="1000" b="0" dirty="0">
                        <a:cs typeface="B Yekan" pitchFamily="2" charset="-78"/>
                      </a:endParaRPr>
                    </a:p>
                  </a:txBody>
                  <a:tcPr/>
                </a:tc>
                <a:tc>
                  <a:txBody>
                    <a:bodyPr/>
                    <a:lstStyle/>
                    <a:p>
                      <a:pPr algn="ctr" rtl="1"/>
                      <a:r>
                        <a:rPr lang="fa-IR" sz="1000" b="0" dirty="0" smtClean="0">
                          <a:cs typeface="B Yekan" pitchFamily="2" charset="-78"/>
                        </a:rPr>
                        <a:t>نیاز خالص مونتاژ چرخ</a:t>
                      </a:r>
                      <a:endParaRPr lang="en-US" sz="1000" b="0" dirty="0">
                        <a:cs typeface="B Yekan" pitchFamily="2" charset="-78"/>
                      </a:endParaRPr>
                    </a:p>
                  </a:txBody>
                  <a:tcPr/>
                </a:tc>
              </a:tr>
              <a:tr h="196850">
                <a:tc>
                  <a:txBody>
                    <a:bodyPr/>
                    <a:lstStyle/>
                    <a:p>
                      <a:pPr algn="ctr" rtl="1"/>
                      <a:endParaRPr lang="en-US" sz="1000" b="0" dirty="0">
                        <a:cs typeface="B Yekan" pitchFamily="2" charset="-78"/>
                      </a:endParaRPr>
                    </a:p>
                  </a:txBody>
                  <a:tcPr/>
                </a:tc>
                <a:tc>
                  <a:txBody>
                    <a:bodyPr/>
                    <a:lstStyle/>
                    <a:p>
                      <a:pPr algn="ctr" rtl="1"/>
                      <a:endParaRPr lang="en-US" sz="1000" b="0" dirty="0">
                        <a:cs typeface="B Yekan" pitchFamily="2" charset="-78"/>
                      </a:endParaRPr>
                    </a:p>
                  </a:txBody>
                  <a:tcPr/>
                </a:tc>
                <a:tc>
                  <a:txBody>
                    <a:bodyPr/>
                    <a:lstStyle/>
                    <a:p>
                      <a:pPr algn="ctr" rtl="1"/>
                      <a:endParaRPr lang="en-US" sz="1000" b="0" dirty="0">
                        <a:cs typeface="B Yekan" pitchFamily="2" charset="-78"/>
                      </a:endParaRPr>
                    </a:p>
                  </a:txBody>
                  <a:tcPr/>
                </a:tc>
              </a:tr>
              <a:tr h="19685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000" b="0" dirty="0" smtClean="0">
                          <a:cs typeface="B Yekan" pitchFamily="2" charset="-78"/>
                        </a:rPr>
                        <a:t>سطح 2</a:t>
                      </a:r>
                      <a:endParaRPr lang="en-US" sz="1000" b="0" dirty="0">
                        <a:cs typeface="B Yekan" pitchFamily="2" charset="-78"/>
                      </a:endParaRPr>
                    </a:p>
                  </a:txBody>
                  <a:tcPr/>
                </a:tc>
                <a:tc>
                  <a:txBody>
                    <a:bodyPr/>
                    <a:lstStyle/>
                    <a:p>
                      <a:pPr algn="ctr" rtl="1"/>
                      <a:r>
                        <a:rPr lang="fa-IR" sz="1000" b="0" dirty="0" smtClean="0">
                          <a:cs typeface="B Yekan" pitchFamily="2" charset="-78"/>
                        </a:rPr>
                        <a:t>1050</a:t>
                      </a:r>
                      <a:endParaRPr lang="en-US" sz="1000" b="0" dirty="0">
                        <a:cs typeface="B Yekan" pitchFamily="2" charset="-78"/>
                      </a:endParaRPr>
                    </a:p>
                  </a:txBody>
                  <a:tcPr/>
                </a:tc>
                <a:tc>
                  <a:txBody>
                    <a:bodyPr/>
                    <a:lstStyle/>
                    <a:p>
                      <a:pPr algn="ctr" rtl="1"/>
                      <a:r>
                        <a:rPr lang="fa-IR" sz="1000" b="0" dirty="0" smtClean="0">
                          <a:cs typeface="B Yekan" pitchFamily="2" charset="-78"/>
                        </a:rPr>
                        <a:t>نیاز ناخالص مونتاژ تیغه</a:t>
                      </a:r>
                      <a:endParaRPr lang="en-US" sz="1000" b="0" dirty="0">
                        <a:cs typeface="B Yekan" pitchFamily="2" charset="-78"/>
                      </a:endParaRPr>
                    </a:p>
                  </a:txBody>
                  <a:tcPr/>
                </a:tc>
              </a:tr>
              <a:tr h="196850">
                <a:tc>
                  <a:txBody>
                    <a:bodyPr/>
                    <a:lstStyle/>
                    <a:p>
                      <a:pPr algn="ctr" rtl="1"/>
                      <a:endParaRPr lang="en-US" sz="1000" b="0" dirty="0">
                        <a:cs typeface="B Yekan" pitchFamily="2" charset="-78"/>
                      </a:endParaRPr>
                    </a:p>
                  </a:txBody>
                  <a:tcPr/>
                </a:tc>
                <a:tc>
                  <a:txBody>
                    <a:bodyPr/>
                    <a:lstStyle/>
                    <a:p>
                      <a:pPr algn="ctr" rtl="1">
                        <a:buFontTx/>
                        <a:buChar char="-"/>
                      </a:pPr>
                      <a:r>
                        <a:rPr lang="fa-IR" sz="1000" b="0" dirty="0" smtClean="0">
                          <a:cs typeface="B Yekan" pitchFamily="2" charset="-78"/>
                        </a:rPr>
                        <a:t>800</a:t>
                      </a:r>
                      <a:endParaRPr lang="en-US" sz="1000" b="0" dirty="0">
                        <a:cs typeface="B Yekan" pitchFamily="2" charset="-78"/>
                      </a:endParaRPr>
                    </a:p>
                  </a:txBody>
                  <a:tcPr/>
                </a:tc>
                <a:tc>
                  <a:txBody>
                    <a:bodyPr/>
                    <a:lstStyle/>
                    <a:p>
                      <a:pPr algn="ctr" rtl="1"/>
                      <a:r>
                        <a:rPr lang="fa-IR" sz="1000" b="0" dirty="0" smtClean="0">
                          <a:cs typeface="B Yekan" pitchFamily="2" charset="-78"/>
                        </a:rPr>
                        <a:t>منهای موجودی مونتاژ تیغه</a:t>
                      </a:r>
                      <a:endParaRPr lang="en-US" sz="1000" b="0" dirty="0">
                        <a:cs typeface="B Yekan" pitchFamily="2" charset="-78"/>
                      </a:endParaRPr>
                    </a:p>
                  </a:txBody>
                  <a:tcPr/>
                </a:tc>
              </a:tr>
              <a:tr h="196850">
                <a:tc>
                  <a:txBody>
                    <a:bodyPr/>
                    <a:lstStyle/>
                    <a:p>
                      <a:pPr algn="ctr" rtl="1"/>
                      <a:endParaRPr lang="en-US" sz="1000" b="0" dirty="0">
                        <a:cs typeface="B Yekan" pitchFamily="2" charset="-78"/>
                      </a:endParaRPr>
                    </a:p>
                  </a:txBody>
                  <a:tcPr/>
                </a:tc>
                <a:tc>
                  <a:txBody>
                    <a:bodyPr/>
                    <a:lstStyle/>
                    <a:p>
                      <a:pPr algn="ctr" rtl="1"/>
                      <a:r>
                        <a:rPr lang="fa-IR" sz="1000" b="0" dirty="0" smtClean="0">
                          <a:cs typeface="B Yekan" pitchFamily="2" charset="-78"/>
                        </a:rPr>
                        <a:t>250</a:t>
                      </a:r>
                      <a:endParaRPr lang="en-US" sz="1000" b="0" dirty="0">
                        <a:cs typeface="B Yekan" pitchFamily="2" charset="-78"/>
                      </a:endParaRPr>
                    </a:p>
                  </a:txBody>
                  <a:tcPr/>
                </a:tc>
                <a:tc>
                  <a:txBody>
                    <a:bodyPr/>
                    <a:lstStyle/>
                    <a:p>
                      <a:pPr algn="ctr" rtl="1"/>
                      <a:r>
                        <a:rPr lang="fa-IR" sz="1000" b="0" dirty="0" smtClean="0">
                          <a:cs typeface="B Yekan" pitchFamily="2" charset="-78"/>
                        </a:rPr>
                        <a:t>نیاز خالص مونتاژ تیغه</a:t>
                      </a:r>
                      <a:endParaRPr lang="en-US" sz="1000" b="0" dirty="0">
                        <a:cs typeface="B Yekan" pitchFamily="2" charset="-78"/>
                      </a:endParaRPr>
                    </a:p>
                  </a:txBody>
                  <a:tcPr/>
                </a:tc>
              </a:tr>
            </a:tbl>
          </a:graphicData>
        </a:graphic>
      </p:graphicFrame>
      <p:graphicFrame>
        <p:nvGraphicFramePr>
          <p:cNvPr id="8" name="Table 7"/>
          <p:cNvGraphicFramePr>
            <a:graphicFrameLocks noGrp="1"/>
          </p:cNvGraphicFramePr>
          <p:nvPr/>
        </p:nvGraphicFramePr>
        <p:xfrm>
          <a:off x="228600" y="2286000"/>
          <a:ext cx="4237067" cy="2926080"/>
        </p:xfrm>
        <a:graphic>
          <a:graphicData uri="http://schemas.openxmlformats.org/drawingml/2006/table">
            <a:tbl>
              <a:tblPr firstRow="1" bandRow="1">
                <a:tableStyleId>{3B4B98B0-60AC-42C2-AFA5-B58CD77FA1E5}</a:tableStyleId>
              </a:tblPr>
              <a:tblGrid>
                <a:gridCol w="767080"/>
                <a:gridCol w="1179830"/>
                <a:gridCol w="2290157"/>
              </a:tblGrid>
              <a:tr h="165100">
                <a:tc>
                  <a:txBody>
                    <a:bodyPr/>
                    <a:lstStyle/>
                    <a:p>
                      <a:pPr algn="ctr" rtl="1"/>
                      <a:r>
                        <a:rPr lang="fa-IR" sz="1000" b="0" dirty="0" smtClean="0">
                          <a:cs typeface="B Yekan" pitchFamily="2" charset="-78"/>
                        </a:rPr>
                        <a:t>سطح صفر</a:t>
                      </a:r>
                      <a:endParaRPr lang="en-US" sz="1000" b="0" dirty="0">
                        <a:cs typeface="B Yekan" pitchFamily="2" charset="-78"/>
                      </a:endParaRPr>
                    </a:p>
                  </a:txBody>
                  <a:tcPr/>
                </a:tc>
                <a:tc>
                  <a:txBody>
                    <a:bodyPr/>
                    <a:lstStyle/>
                    <a:p>
                      <a:pPr algn="ctr" rtl="1"/>
                      <a:r>
                        <a:rPr lang="fa-IR" sz="1000" b="0" dirty="0" smtClean="0">
                          <a:cs typeface="B Yekan" pitchFamily="2" charset="-78"/>
                        </a:rPr>
                        <a:t>1050*2=2100</a:t>
                      </a:r>
                      <a:endParaRPr lang="en-US" sz="1000" b="0" dirty="0">
                        <a:cs typeface="B Yekan" pitchFamily="2" charset="-78"/>
                      </a:endParaRPr>
                    </a:p>
                  </a:txBody>
                  <a:tcPr/>
                </a:tc>
                <a:tc>
                  <a:txBody>
                    <a:bodyPr/>
                    <a:lstStyle/>
                    <a:p>
                      <a:pPr algn="ctr" rtl="1"/>
                      <a:r>
                        <a:rPr lang="fa-IR" sz="1000" b="0" dirty="0" smtClean="0">
                          <a:cs typeface="B Yekan" pitchFamily="2" charset="-78"/>
                        </a:rPr>
                        <a:t>نیاز ناخالص چرخ ها</a:t>
                      </a:r>
                      <a:endParaRPr lang="en-US" sz="1000" b="0" dirty="0">
                        <a:cs typeface="B Yekan" pitchFamily="2" charset="-78"/>
                      </a:endParaRPr>
                    </a:p>
                  </a:txBody>
                  <a:tcPr/>
                </a:tc>
              </a:tr>
              <a:tr h="165100">
                <a:tc>
                  <a:txBody>
                    <a:bodyPr/>
                    <a:lstStyle/>
                    <a:p>
                      <a:pPr algn="ctr" rtl="1"/>
                      <a:r>
                        <a:rPr lang="fa-IR" sz="1000" b="0" dirty="0" smtClean="0">
                          <a:cs typeface="B Yekan" pitchFamily="2" charset="-78"/>
                        </a:rPr>
                        <a:t>سطح 1</a:t>
                      </a:r>
                      <a:endParaRPr lang="en-US" sz="1000" b="0" dirty="0">
                        <a:cs typeface="B Yekan" pitchFamily="2" charset="-78"/>
                      </a:endParaRPr>
                    </a:p>
                  </a:txBody>
                  <a:tcPr/>
                </a:tc>
                <a:tc>
                  <a:txBody>
                    <a:bodyPr/>
                    <a:lstStyle/>
                    <a:p>
                      <a:pPr algn="ctr" rtl="1"/>
                      <a:r>
                        <a:rPr lang="fa-IR" sz="1000" b="0" dirty="0" smtClean="0">
                          <a:cs typeface="B Yekan" pitchFamily="2" charset="-78"/>
                        </a:rPr>
                        <a:t>-2300</a:t>
                      </a:r>
                      <a:endParaRPr lang="en-US" sz="1000" b="0" dirty="0">
                        <a:cs typeface="B Yekan" pitchFamily="2" charset="-78"/>
                      </a:endParaRPr>
                    </a:p>
                  </a:txBody>
                  <a:tcPr/>
                </a:tc>
                <a:tc>
                  <a:txBody>
                    <a:bodyPr/>
                    <a:lstStyle/>
                    <a:p>
                      <a:pPr algn="ctr" rtl="1"/>
                      <a:r>
                        <a:rPr lang="fa-IR" sz="1000" b="0" dirty="0" smtClean="0">
                          <a:cs typeface="B Yekan" pitchFamily="2" charset="-78"/>
                        </a:rPr>
                        <a:t>منهای موجودی چرخ ها</a:t>
                      </a:r>
                      <a:endParaRPr lang="en-US" sz="1000" b="0" dirty="0">
                        <a:cs typeface="B Yekan" pitchFamily="2" charset="-78"/>
                      </a:endParaRPr>
                    </a:p>
                  </a:txBody>
                  <a:tcPr/>
                </a:tc>
              </a:tr>
              <a:tr h="165100">
                <a:tc>
                  <a:txBody>
                    <a:bodyPr/>
                    <a:lstStyle/>
                    <a:p>
                      <a:pPr algn="ctr" rtl="1"/>
                      <a:endParaRPr lang="en-US" sz="1000" b="0" dirty="0">
                        <a:cs typeface="B Yekan" pitchFamily="2" charset="-78"/>
                      </a:endParaRPr>
                    </a:p>
                  </a:txBody>
                  <a:tcPr/>
                </a:tc>
                <a:tc>
                  <a:txBody>
                    <a:bodyPr/>
                    <a:lstStyle/>
                    <a:p>
                      <a:pPr algn="ctr" rtl="1"/>
                      <a:r>
                        <a:rPr lang="fa-IR" sz="1000" b="0" dirty="0" smtClean="0">
                          <a:cs typeface="B Yekan" pitchFamily="2" charset="-78"/>
                        </a:rPr>
                        <a:t>200</a:t>
                      </a:r>
                      <a:endParaRPr lang="en-US" sz="1000" b="0" dirty="0">
                        <a:cs typeface="B Yekan" pitchFamily="2" charset="-78"/>
                      </a:endParaRPr>
                    </a:p>
                  </a:txBody>
                  <a:tcPr/>
                </a:tc>
                <a:tc>
                  <a:txBody>
                    <a:bodyPr/>
                    <a:lstStyle/>
                    <a:p>
                      <a:pPr algn="ctr" rtl="1"/>
                      <a:r>
                        <a:rPr lang="fa-IR" sz="1000" b="0" dirty="0" smtClean="0">
                          <a:cs typeface="B Yekan" pitchFamily="2" charset="-78"/>
                        </a:rPr>
                        <a:t>نیاز خالص چرخ ها</a:t>
                      </a:r>
                      <a:endParaRPr lang="en-US" sz="1000" b="0" dirty="0">
                        <a:cs typeface="B Yekan" pitchFamily="2" charset="-78"/>
                      </a:endParaRPr>
                    </a:p>
                  </a:txBody>
                  <a:tcPr/>
                </a:tc>
              </a:tr>
              <a:tr h="165100">
                <a:tc>
                  <a:txBody>
                    <a:bodyPr/>
                    <a:lstStyle/>
                    <a:p>
                      <a:pPr algn="ctr" rtl="1"/>
                      <a:endParaRPr lang="en-US" sz="1000" b="0">
                        <a:cs typeface="B Yekan" pitchFamily="2" charset="-78"/>
                      </a:endParaRPr>
                    </a:p>
                  </a:txBody>
                  <a:tcPr/>
                </a:tc>
                <a:tc>
                  <a:txBody>
                    <a:bodyPr/>
                    <a:lstStyle/>
                    <a:p>
                      <a:pPr algn="ctr" rtl="1"/>
                      <a:endParaRPr lang="en-US" sz="1000" b="0" dirty="0">
                        <a:cs typeface="B Yekan" pitchFamily="2" charset="-78"/>
                      </a:endParaRPr>
                    </a:p>
                  </a:txBody>
                  <a:tcPr/>
                </a:tc>
                <a:tc>
                  <a:txBody>
                    <a:bodyPr/>
                    <a:lstStyle/>
                    <a:p>
                      <a:pPr algn="ctr" rtl="1"/>
                      <a:endParaRPr lang="en-US" sz="1000" b="0" dirty="0">
                        <a:cs typeface="B Yekan" pitchFamily="2" charset="-78"/>
                      </a:endParaRPr>
                    </a:p>
                  </a:txBody>
                  <a:tcPr/>
                </a:tc>
              </a:tr>
              <a:tr h="1651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000" b="0" dirty="0" smtClean="0">
                          <a:cs typeface="B Yekan" pitchFamily="2" charset="-78"/>
                        </a:rPr>
                        <a:t>سطح 1</a:t>
                      </a:r>
                      <a:endParaRPr lang="en-US" sz="1000" b="0" dirty="0" smtClean="0">
                        <a:cs typeface="B Yekan" pitchFamily="2" charset="-78"/>
                      </a:endParaRPr>
                    </a:p>
                  </a:txBody>
                  <a:tcPr/>
                </a:tc>
                <a:tc>
                  <a:txBody>
                    <a:bodyPr/>
                    <a:lstStyle/>
                    <a:p>
                      <a:pPr algn="ctr" rtl="1"/>
                      <a:r>
                        <a:rPr lang="fa-IR" sz="1000" b="0" dirty="0" smtClean="0">
                          <a:cs typeface="B Yekan" pitchFamily="2" charset="-78"/>
                        </a:rPr>
                        <a:t>1250</a:t>
                      </a:r>
                      <a:endParaRPr lang="en-US" sz="1000" b="0" dirty="0">
                        <a:cs typeface="B Yekan" pitchFamily="2" charset="-78"/>
                      </a:endParaRPr>
                    </a:p>
                  </a:txBody>
                  <a:tcPr/>
                </a:tc>
                <a:tc>
                  <a:txBody>
                    <a:bodyPr/>
                    <a:lstStyle/>
                    <a:p>
                      <a:pPr algn="ctr" rtl="1"/>
                      <a:r>
                        <a:rPr lang="fa-IR" sz="1000" b="0" dirty="0" smtClean="0">
                          <a:cs typeface="B Yekan" pitchFamily="2" charset="-78"/>
                        </a:rPr>
                        <a:t>نیاز ناخالص مونتاژ موتور</a:t>
                      </a:r>
                      <a:endParaRPr lang="en-US" sz="1000" b="0" dirty="0">
                        <a:cs typeface="B Yekan" pitchFamily="2" charset="-78"/>
                      </a:endParaRPr>
                    </a:p>
                  </a:txBody>
                  <a:tcPr/>
                </a:tc>
              </a:tr>
              <a:tr h="165100">
                <a:tc>
                  <a:txBody>
                    <a:bodyPr/>
                    <a:lstStyle/>
                    <a:p>
                      <a:pPr algn="ctr" rtl="1"/>
                      <a:endParaRPr lang="en-US" sz="1000" b="0" dirty="0">
                        <a:cs typeface="B Yekan" pitchFamily="2" charset="-78"/>
                      </a:endParaRPr>
                    </a:p>
                  </a:txBody>
                  <a:tcPr/>
                </a:tc>
                <a:tc>
                  <a:txBody>
                    <a:bodyPr/>
                    <a:lstStyle/>
                    <a:p>
                      <a:pPr algn="ctr" rtl="1">
                        <a:buFontTx/>
                        <a:buChar char="-"/>
                      </a:pPr>
                      <a:r>
                        <a:rPr lang="fa-IR" sz="1000" b="0" dirty="0" smtClean="0">
                          <a:cs typeface="B Yekan" pitchFamily="2" charset="-78"/>
                        </a:rPr>
                        <a:t>450</a:t>
                      </a:r>
                      <a:endParaRPr lang="en-US" sz="1000" b="0" dirty="0">
                        <a:cs typeface="B Yekan" pitchFamily="2" charset="-78"/>
                      </a:endParaRPr>
                    </a:p>
                  </a:txBody>
                  <a:tcPr/>
                </a:tc>
                <a:tc>
                  <a:txBody>
                    <a:bodyPr/>
                    <a:lstStyle/>
                    <a:p>
                      <a:pPr algn="ctr" rtl="1"/>
                      <a:r>
                        <a:rPr lang="fa-IR" sz="1000" b="0" dirty="0" smtClean="0">
                          <a:cs typeface="B Yekan" pitchFamily="2" charset="-78"/>
                        </a:rPr>
                        <a:t>منهای موجودی</a:t>
                      </a:r>
                      <a:r>
                        <a:rPr lang="fa-IR" sz="1000" b="0" baseline="0" dirty="0" smtClean="0">
                          <a:cs typeface="B Yekan" pitchFamily="2" charset="-78"/>
                        </a:rPr>
                        <a:t> مونتاژ موتور</a:t>
                      </a:r>
                      <a:endParaRPr lang="en-US" sz="1000" b="0" dirty="0">
                        <a:cs typeface="B Yekan" pitchFamily="2" charset="-78"/>
                      </a:endParaRPr>
                    </a:p>
                  </a:txBody>
                  <a:tcPr/>
                </a:tc>
              </a:tr>
              <a:tr h="165100">
                <a:tc>
                  <a:txBody>
                    <a:bodyPr/>
                    <a:lstStyle/>
                    <a:p>
                      <a:pPr algn="ctr" rtl="1"/>
                      <a:endParaRPr lang="en-US" sz="1000" b="0" dirty="0">
                        <a:cs typeface="B Yekan" pitchFamily="2" charset="-78"/>
                      </a:endParaRPr>
                    </a:p>
                  </a:txBody>
                  <a:tcPr/>
                </a:tc>
                <a:tc>
                  <a:txBody>
                    <a:bodyPr/>
                    <a:lstStyle/>
                    <a:p>
                      <a:pPr algn="ctr" rtl="1"/>
                      <a:r>
                        <a:rPr lang="fa-IR" sz="1000" b="0" dirty="0" smtClean="0">
                          <a:cs typeface="B Yekan" pitchFamily="2" charset="-78"/>
                        </a:rPr>
                        <a:t>800</a:t>
                      </a:r>
                      <a:endParaRPr lang="en-US" sz="1000" b="0" dirty="0">
                        <a:cs typeface="B Yekan" pitchFamily="2" charset="-78"/>
                      </a:endParaRPr>
                    </a:p>
                  </a:txBody>
                  <a:tcPr/>
                </a:tc>
                <a:tc>
                  <a:txBody>
                    <a:bodyPr/>
                    <a:lstStyle/>
                    <a:p>
                      <a:pPr algn="ctr" rtl="1"/>
                      <a:r>
                        <a:rPr lang="fa-IR" sz="1000" b="0" dirty="0" smtClean="0">
                          <a:cs typeface="B Yekan" pitchFamily="2" charset="-78"/>
                        </a:rPr>
                        <a:t>نیاز خالص مونتاژ موتور</a:t>
                      </a:r>
                      <a:endParaRPr lang="en-US" sz="1000" b="0" dirty="0">
                        <a:cs typeface="B Yekan" pitchFamily="2" charset="-78"/>
                      </a:endParaRPr>
                    </a:p>
                  </a:txBody>
                  <a:tcPr/>
                </a:tc>
              </a:tr>
              <a:tr h="165100">
                <a:tc>
                  <a:txBody>
                    <a:bodyPr/>
                    <a:lstStyle/>
                    <a:p>
                      <a:pPr algn="ctr" rtl="1"/>
                      <a:endParaRPr lang="en-US" sz="1000" b="0" dirty="0">
                        <a:cs typeface="B Yekan" pitchFamily="2" charset="-78"/>
                      </a:endParaRPr>
                    </a:p>
                  </a:txBody>
                  <a:tcPr/>
                </a:tc>
                <a:tc>
                  <a:txBody>
                    <a:bodyPr/>
                    <a:lstStyle/>
                    <a:p>
                      <a:pPr algn="ctr" rtl="1"/>
                      <a:endParaRPr lang="en-US" sz="1000" b="0" dirty="0">
                        <a:cs typeface="B Yekan" pitchFamily="2" charset="-78"/>
                      </a:endParaRPr>
                    </a:p>
                  </a:txBody>
                  <a:tcPr/>
                </a:tc>
                <a:tc>
                  <a:txBody>
                    <a:bodyPr/>
                    <a:lstStyle/>
                    <a:p>
                      <a:pPr algn="ctr" rtl="1"/>
                      <a:endParaRPr lang="en-US" sz="1000" b="0" dirty="0">
                        <a:cs typeface="B Yekan" pitchFamily="2" charset="-78"/>
                      </a:endParaRPr>
                    </a:p>
                  </a:txBody>
                  <a:tcPr/>
                </a:tc>
              </a:tr>
              <a:tr h="1651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000" b="0" dirty="0" smtClean="0">
                          <a:cs typeface="B Yekan" pitchFamily="2" charset="-78"/>
                        </a:rPr>
                        <a:t>سطح 2</a:t>
                      </a:r>
                      <a:endParaRPr lang="en-US" sz="1000" b="0" dirty="0">
                        <a:cs typeface="B Yekan" pitchFamily="2" charset="-78"/>
                      </a:endParaRPr>
                    </a:p>
                  </a:txBody>
                  <a:tcPr/>
                </a:tc>
                <a:tc>
                  <a:txBody>
                    <a:bodyPr/>
                    <a:lstStyle/>
                    <a:p>
                      <a:pPr algn="ctr" rtl="1"/>
                      <a:r>
                        <a:rPr lang="fa-IR" sz="1000" b="0" dirty="0" smtClean="0">
                          <a:cs typeface="B Yekan" pitchFamily="2" charset="-78"/>
                        </a:rPr>
                        <a:t>800</a:t>
                      </a:r>
                      <a:endParaRPr lang="en-US" sz="1000" b="0" dirty="0">
                        <a:cs typeface="B Yekan" pitchFamily="2" charset="-78"/>
                      </a:endParaRPr>
                    </a:p>
                  </a:txBody>
                  <a:tcPr/>
                </a:tc>
                <a:tc>
                  <a:txBody>
                    <a:bodyPr/>
                    <a:lstStyle/>
                    <a:p>
                      <a:pPr algn="ctr" rtl="1"/>
                      <a:r>
                        <a:rPr lang="fa-IR" sz="1000" b="0" dirty="0" smtClean="0">
                          <a:cs typeface="B Yekan" pitchFamily="2" charset="-78"/>
                        </a:rPr>
                        <a:t>نیاز ناخالص مونتاژ فرعی فیلتر هوا</a:t>
                      </a:r>
                      <a:endParaRPr lang="en-US" sz="1000" b="0" dirty="0">
                        <a:cs typeface="B Yekan" pitchFamily="2" charset="-78"/>
                      </a:endParaRPr>
                    </a:p>
                  </a:txBody>
                  <a:tcPr/>
                </a:tc>
              </a:tr>
              <a:tr h="165100">
                <a:tc>
                  <a:txBody>
                    <a:bodyPr/>
                    <a:lstStyle/>
                    <a:p>
                      <a:pPr algn="ctr" rtl="1"/>
                      <a:endParaRPr lang="en-US" sz="1000" b="0" dirty="0">
                        <a:cs typeface="B Yekan" pitchFamily="2" charset="-78"/>
                      </a:endParaRPr>
                    </a:p>
                  </a:txBody>
                  <a:tcPr/>
                </a:tc>
                <a:tc>
                  <a:txBody>
                    <a:bodyPr/>
                    <a:lstStyle/>
                    <a:p>
                      <a:pPr algn="ctr" rtl="1">
                        <a:buFontTx/>
                        <a:buChar char="-"/>
                      </a:pPr>
                      <a:r>
                        <a:rPr lang="fa-IR" sz="1000" b="0" dirty="0" smtClean="0">
                          <a:cs typeface="B Yekan" pitchFamily="2" charset="-78"/>
                        </a:rPr>
                        <a:t>250</a:t>
                      </a:r>
                      <a:endParaRPr lang="en-US" sz="1000" b="0" dirty="0">
                        <a:cs typeface="B Yekan" pitchFamily="2" charset="-78"/>
                      </a:endParaRPr>
                    </a:p>
                  </a:txBody>
                  <a:tcPr/>
                </a:tc>
                <a:tc>
                  <a:txBody>
                    <a:bodyPr/>
                    <a:lstStyle/>
                    <a:p>
                      <a:pPr algn="ctr" rtl="1"/>
                      <a:r>
                        <a:rPr lang="fa-IR" sz="1000" b="0" dirty="0" smtClean="0">
                          <a:cs typeface="B Yekan" pitchFamily="2" charset="-78"/>
                        </a:rPr>
                        <a:t>منهای موجودی مونتاژ فرعی فیلتر هوا</a:t>
                      </a:r>
                      <a:endParaRPr lang="en-US" sz="1000" b="0" dirty="0">
                        <a:cs typeface="B Yekan" pitchFamily="2" charset="-78"/>
                      </a:endParaRPr>
                    </a:p>
                  </a:txBody>
                  <a:tcPr/>
                </a:tc>
              </a:tr>
              <a:tr h="165100">
                <a:tc>
                  <a:txBody>
                    <a:bodyPr/>
                    <a:lstStyle/>
                    <a:p>
                      <a:pPr algn="ctr" rtl="1"/>
                      <a:endParaRPr lang="en-US" sz="1000" b="0" dirty="0">
                        <a:cs typeface="B Yekan" pitchFamily="2" charset="-78"/>
                      </a:endParaRPr>
                    </a:p>
                  </a:txBody>
                  <a:tcPr/>
                </a:tc>
                <a:tc>
                  <a:txBody>
                    <a:bodyPr/>
                    <a:lstStyle/>
                    <a:p>
                      <a:pPr algn="ctr" rtl="1"/>
                      <a:r>
                        <a:rPr lang="fa-IR" sz="1000" b="0" dirty="0" smtClean="0">
                          <a:cs typeface="B Yekan" pitchFamily="2" charset="-78"/>
                        </a:rPr>
                        <a:t>550</a:t>
                      </a:r>
                      <a:endParaRPr lang="en-US" sz="1000" b="0" dirty="0">
                        <a:cs typeface="B Yekan" pitchFamily="2" charset="-78"/>
                      </a:endParaRPr>
                    </a:p>
                  </a:txBody>
                  <a:tcPr/>
                </a:tc>
                <a:tc>
                  <a:txBody>
                    <a:bodyPr/>
                    <a:lstStyle/>
                    <a:p>
                      <a:pPr algn="ctr" rtl="1"/>
                      <a:r>
                        <a:rPr lang="fa-IR" sz="1000" b="0" dirty="0" smtClean="0">
                          <a:cs typeface="B Yekan" pitchFamily="2" charset="-78"/>
                        </a:rPr>
                        <a:t>نیاز خالص مونتاژ فرعی فیلتر هوا</a:t>
                      </a:r>
                      <a:endParaRPr lang="en-US" sz="1000" b="0" dirty="0">
                        <a:cs typeface="B Yekan" pitchFamily="2" charset="-78"/>
                      </a:endParaRPr>
                    </a:p>
                  </a:txBody>
                  <a:tcPr/>
                </a:tc>
              </a:tr>
              <a:tr h="165100">
                <a:tc>
                  <a:txBody>
                    <a:bodyPr/>
                    <a:lstStyle/>
                    <a:p>
                      <a:pPr algn="ctr" rtl="1"/>
                      <a:endParaRPr lang="en-US" sz="1000" b="0" dirty="0">
                        <a:cs typeface="B Yekan" pitchFamily="2" charset="-78"/>
                      </a:endParaRPr>
                    </a:p>
                  </a:txBody>
                  <a:tcPr/>
                </a:tc>
                <a:tc>
                  <a:txBody>
                    <a:bodyPr/>
                    <a:lstStyle/>
                    <a:p>
                      <a:pPr algn="ctr" rtl="1"/>
                      <a:endParaRPr lang="en-US" sz="1000" b="0" dirty="0">
                        <a:cs typeface="B Yekan" pitchFamily="2" charset="-78"/>
                      </a:endParaRPr>
                    </a:p>
                  </a:txBody>
                  <a:tcPr/>
                </a:tc>
                <a:tc>
                  <a:txBody>
                    <a:bodyPr/>
                    <a:lstStyle/>
                    <a:p>
                      <a:pPr algn="ctr" rtl="1"/>
                      <a:endParaRPr lang="en-US" sz="1000" b="0" dirty="0">
                        <a:cs typeface="B Yekan" pitchFamily="2" charset="-78"/>
                      </a:endParaRPr>
                    </a:p>
                  </a:txBody>
                  <a:tcPr/>
                </a:tc>
              </a:tr>
            </a:tbl>
          </a:graphicData>
        </a:graphic>
      </p:graphicFrame>
      <p:graphicFrame>
        <p:nvGraphicFramePr>
          <p:cNvPr id="10" name="Table 9"/>
          <p:cNvGraphicFramePr>
            <a:graphicFrameLocks noGrp="1"/>
          </p:cNvGraphicFramePr>
          <p:nvPr/>
        </p:nvGraphicFramePr>
        <p:xfrm>
          <a:off x="4648200" y="4876800"/>
          <a:ext cx="4237067" cy="1706880"/>
        </p:xfrm>
        <a:graphic>
          <a:graphicData uri="http://schemas.openxmlformats.org/drawingml/2006/table">
            <a:tbl>
              <a:tblPr firstRow="1" bandRow="1">
                <a:tableStyleId>{3B4B98B0-60AC-42C2-AFA5-B58CD77FA1E5}</a:tableStyleId>
              </a:tblPr>
              <a:tblGrid>
                <a:gridCol w="767080"/>
                <a:gridCol w="1179830"/>
                <a:gridCol w="2290157"/>
              </a:tblGrid>
              <a:tr h="1651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1000" b="0" dirty="0">
                        <a:cs typeface="B Yekan" pitchFamily="2" charset="-78"/>
                      </a:endParaRPr>
                    </a:p>
                  </a:txBody>
                  <a:tcPr/>
                </a:tc>
                <a:tc>
                  <a:txBody>
                    <a:bodyPr/>
                    <a:lstStyle/>
                    <a:p>
                      <a:pPr algn="ctr" rtl="1"/>
                      <a:r>
                        <a:rPr lang="fa-IR" sz="1000" b="0" dirty="0" smtClean="0">
                          <a:cs typeface="B Yekan" pitchFamily="2" charset="-78"/>
                        </a:rPr>
                        <a:t>550</a:t>
                      </a:r>
                      <a:endParaRPr lang="en-US" sz="1000" b="0" dirty="0">
                        <a:cs typeface="B Yekan" pitchFamily="2" charset="-78"/>
                      </a:endParaRPr>
                    </a:p>
                  </a:txBody>
                  <a:tcPr/>
                </a:tc>
                <a:tc>
                  <a:txBody>
                    <a:bodyPr/>
                    <a:lstStyle/>
                    <a:p>
                      <a:pPr algn="ctr" rtl="1"/>
                      <a:r>
                        <a:rPr lang="fa-IR" sz="1000" b="0" dirty="0" smtClean="0">
                          <a:cs typeface="B Yekan" pitchFamily="2" charset="-78"/>
                        </a:rPr>
                        <a:t>نیاز ناخالص فیلتر پوسته</a:t>
                      </a:r>
                      <a:endParaRPr lang="en-US" sz="1000" b="0" dirty="0">
                        <a:cs typeface="B Yekan" pitchFamily="2" charset="-78"/>
                      </a:endParaRPr>
                    </a:p>
                  </a:txBody>
                  <a:tcPr/>
                </a:tc>
              </a:tr>
              <a:tr h="165100">
                <a:tc>
                  <a:txBody>
                    <a:bodyPr/>
                    <a:lstStyle/>
                    <a:p>
                      <a:pPr algn="ctr" rtl="1"/>
                      <a:endParaRPr lang="en-US" sz="1000" b="0" dirty="0">
                        <a:cs typeface="B Yekan" pitchFamily="2" charset="-78"/>
                      </a:endParaRPr>
                    </a:p>
                  </a:txBody>
                  <a:tcPr/>
                </a:tc>
                <a:tc>
                  <a:txBody>
                    <a:bodyPr/>
                    <a:lstStyle/>
                    <a:p>
                      <a:pPr algn="ctr" rtl="1"/>
                      <a:r>
                        <a:rPr lang="fa-IR" sz="1000" b="0" dirty="0" smtClean="0">
                          <a:cs typeface="B Yekan" pitchFamily="2" charset="-78"/>
                        </a:rPr>
                        <a:t>-500</a:t>
                      </a:r>
                      <a:endParaRPr lang="en-US" sz="1000" b="0" dirty="0">
                        <a:cs typeface="B Yekan" pitchFamily="2" charset="-78"/>
                      </a:endParaRPr>
                    </a:p>
                  </a:txBody>
                  <a:tcPr/>
                </a:tc>
                <a:tc>
                  <a:txBody>
                    <a:bodyPr/>
                    <a:lstStyle/>
                    <a:p>
                      <a:pPr algn="ctr" rtl="1"/>
                      <a:r>
                        <a:rPr lang="fa-IR" sz="1000" b="0" dirty="0" smtClean="0">
                          <a:cs typeface="B Yekan" pitchFamily="2" charset="-78"/>
                        </a:rPr>
                        <a:t>منهای موجودی فیلتر پوسته</a:t>
                      </a:r>
                      <a:endParaRPr lang="en-US" sz="1000" b="0" dirty="0">
                        <a:cs typeface="B Yekan" pitchFamily="2" charset="-78"/>
                      </a:endParaRPr>
                    </a:p>
                  </a:txBody>
                  <a:tcPr/>
                </a:tc>
              </a:tr>
              <a:tr h="165100">
                <a:tc>
                  <a:txBody>
                    <a:bodyPr/>
                    <a:lstStyle/>
                    <a:p>
                      <a:pPr algn="ctr" rtl="1"/>
                      <a:endParaRPr lang="en-US" sz="1000" b="0" dirty="0">
                        <a:cs typeface="B Yekan" pitchFamily="2" charset="-78"/>
                      </a:endParaRPr>
                    </a:p>
                  </a:txBody>
                  <a:tcPr/>
                </a:tc>
                <a:tc>
                  <a:txBody>
                    <a:bodyPr/>
                    <a:lstStyle/>
                    <a:p>
                      <a:pPr algn="ctr" rtl="1"/>
                      <a:r>
                        <a:rPr lang="fa-IR" sz="1000" b="0" dirty="0" smtClean="0">
                          <a:cs typeface="B Yekan" pitchFamily="2" charset="-78"/>
                        </a:rPr>
                        <a:t>50</a:t>
                      </a:r>
                      <a:endParaRPr lang="en-US" sz="1000" b="0" dirty="0">
                        <a:cs typeface="B Yekan" pitchFamily="2" charset="-78"/>
                      </a:endParaRPr>
                    </a:p>
                  </a:txBody>
                  <a:tcPr/>
                </a:tc>
                <a:tc>
                  <a:txBody>
                    <a:bodyPr/>
                    <a:lstStyle/>
                    <a:p>
                      <a:pPr algn="ctr" rtl="1"/>
                      <a:r>
                        <a:rPr lang="fa-IR" sz="1000" b="0" dirty="0" smtClean="0">
                          <a:cs typeface="B Yekan" pitchFamily="2" charset="-78"/>
                        </a:rPr>
                        <a:t>نیاز خالص فیلتر پوسته</a:t>
                      </a:r>
                      <a:endParaRPr lang="en-US" sz="1000" b="0" dirty="0">
                        <a:cs typeface="B Yekan" pitchFamily="2" charset="-78"/>
                      </a:endParaRPr>
                    </a:p>
                  </a:txBody>
                  <a:tcPr/>
                </a:tc>
              </a:tr>
              <a:tr h="165100">
                <a:tc>
                  <a:txBody>
                    <a:bodyPr/>
                    <a:lstStyle/>
                    <a:p>
                      <a:pPr algn="ctr" rtl="1"/>
                      <a:endParaRPr lang="en-US" sz="1000" b="0">
                        <a:cs typeface="B Yekan" pitchFamily="2" charset="-78"/>
                      </a:endParaRPr>
                    </a:p>
                  </a:txBody>
                  <a:tcPr/>
                </a:tc>
                <a:tc>
                  <a:txBody>
                    <a:bodyPr/>
                    <a:lstStyle/>
                    <a:p>
                      <a:pPr algn="ctr" rtl="1"/>
                      <a:endParaRPr lang="en-US" sz="1000" b="0" dirty="0">
                        <a:cs typeface="B Yekan" pitchFamily="2" charset="-78"/>
                      </a:endParaRPr>
                    </a:p>
                  </a:txBody>
                  <a:tcPr/>
                </a:tc>
                <a:tc>
                  <a:txBody>
                    <a:bodyPr/>
                    <a:lstStyle/>
                    <a:p>
                      <a:pPr algn="ctr" rtl="1"/>
                      <a:endParaRPr lang="en-US" sz="1000" b="0" dirty="0">
                        <a:cs typeface="B Yekan" pitchFamily="2" charset="-78"/>
                      </a:endParaRPr>
                    </a:p>
                  </a:txBody>
                  <a:tcPr/>
                </a:tc>
              </a:tr>
              <a:tr h="1651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000" b="0" dirty="0" smtClean="0">
                          <a:cs typeface="B Yekan" pitchFamily="2" charset="-78"/>
                        </a:rPr>
                        <a:t>سطح 1</a:t>
                      </a:r>
                      <a:endParaRPr lang="en-US" sz="1000" b="0" dirty="0" smtClean="0">
                        <a:cs typeface="B Yekan" pitchFamily="2" charset="-78"/>
                      </a:endParaRPr>
                    </a:p>
                  </a:txBody>
                  <a:tcPr/>
                </a:tc>
                <a:tc>
                  <a:txBody>
                    <a:bodyPr/>
                    <a:lstStyle/>
                    <a:p>
                      <a:pPr algn="ctr" rtl="1"/>
                      <a:r>
                        <a:rPr lang="fa-IR" sz="1000" b="0" dirty="0" smtClean="0">
                          <a:cs typeface="B Yekan" pitchFamily="2" charset="-78"/>
                        </a:rPr>
                        <a:t>1250</a:t>
                      </a:r>
                      <a:endParaRPr lang="en-US" sz="1000" b="0" dirty="0">
                        <a:cs typeface="B Yekan" pitchFamily="2" charset="-78"/>
                      </a:endParaRPr>
                    </a:p>
                  </a:txBody>
                  <a:tcPr/>
                </a:tc>
                <a:tc>
                  <a:txBody>
                    <a:bodyPr/>
                    <a:lstStyle/>
                    <a:p>
                      <a:pPr algn="ctr" rtl="1"/>
                      <a:r>
                        <a:rPr lang="fa-IR" sz="1000" b="0" dirty="0" smtClean="0">
                          <a:cs typeface="B Yekan" pitchFamily="2" charset="-78"/>
                        </a:rPr>
                        <a:t>نیاز ناخالص مونتاژ دسته</a:t>
                      </a:r>
                      <a:endParaRPr lang="en-US" sz="1000" b="0" dirty="0">
                        <a:cs typeface="B Yekan" pitchFamily="2" charset="-78"/>
                      </a:endParaRPr>
                    </a:p>
                  </a:txBody>
                  <a:tcPr/>
                </a:tc>
              </a:tr>
              <a:tr h="165100">
                <a:tc>
                  <a:txBody>
                    <a:bodyPr/>
                    <a:lstStyle/>
                    <a:p>
                      <a:pPr algn="ctr" rtl="1"/>
                      <a:endParaRPr lang="en-US" sz="1000" b="0" dirty="0">
                        <a:cs typeface="B Yekan" pitchFamily="2" charset="-78"/>
                      </a:endParaRPr>
                    </a:p>
                  </a:txBody>
                  <a:tcPr/>
                </a:tc>
                <a:tc>
                  <a:txBody>
                    <a:bodyPr/>
                    <a:lstStyle/>
                    <a:p>
                      <a:pPr algn="ctr" rtl="1">
                        <a:buFontTx/>
                        <a:buChar char="-"/>
                      </a:pPr>
                      <a:r>
                        <a:rPr lang="fa-IR" sz="1000" b="0" dirty="0" smtClean="0">
                          <a:cs typeface="B Yekan" pitchFamily="2" charset="-78"/>
                        </a:rPr>
                        <a:t>400</a:t>
                      </a:r>
                      <a:endParaRPr lang="en-US" sz="1000" b="0" dirty="0">
                        <a:cs typeface="B Yekan" pitchFamily="2" charset="-78"/>
                      </a:endParaRPr>
                    </a:p>
                  </a:txBody>
                  <a:tcPr/>
                </a:tc>
                <a:tc>
                  <a:txBody>
                    <a:bodyPr/>
                    <a:lstStyle/>
                    <a:p>
                      <a:pPr algn="ctr" rtl="1"/>
                      <a:r>
                        <a:rPr lang="fa-IR" sz="1000" b="0" dirty="0" smtClean="0">
                          <a:cs typeface="B Yekan" pitchFamily="2" charset="-78"/>
                        </a:rPr>
                        <a:t>منهای موجودی</a:t>
                      </a:r>
                      <a:r>
                        <a:rPr lang="fa-IR" sz="1000" b="0" baseline="0" dirty="0" smtClean="0">
                          <a:cs typeface="B Yekan" pitchFamily="2" charset="-78"/>
                        </a:rPr>
                        <a:t> مونتاژ </a:t>
                      </a:r>
                      <a:r>
                        <a:rPr lang="fa-IR" sz="1000" b="0" dirty="0" smtClean="0">
                          <a:cs typeface="B Yekan" pitchFamily="2" charset="-78"/>
                        </a:rPr>
                        <a:t>دسته</a:t>
                      </a:r>
                      <a:endParaRPr lang="en-US" sz="1000" b="0" dirty="0">
                        <a:cs typeface="B Yekan" pitchFamily="2" charset="-78"/>
                      </a:endParaRPr>
                    </a:p>
                  </a:txBody>
                  <a:tcPr/>
                </a:tc>
              </a:tr>
              <a:tr h="165100">
                <a:tc>
                  <a:txBody>
                    <a:bodyPr/>
                    <a:lstStyle/>
                    <a:p>
                      <a:pPr algn="ctr" rtl="1"/>
                      <a:endParaRPr lang="en-US" sz="1000" b="0" dirty="0">
                        <a:cs typeface="B Yekan" pitchFamily="2" charset="-78"/>
                      </a:endParaRPr>
                    </a:p>
                  </a:txBody>
                  <a:tcPr/>
                </a:tc>
                <a:tc>
                  <a:txBody>
                    <a:bodyPr/>
                    <a:lstStyle/>
                    <a:p>
                      <a:pPr algn="ctr" rtl="1"/>
                      <a:r>
                        <a:rPr lang="fa-IR" sz="1000" b="0" dirty="0" smtClean="0">
                          <a:cs typeface="B Yekan" pitchFamily="2" charset="-78"/>
                        </a:rPr>
                        <a:t>850</a:t>
                      </a:r>
                      <a:endParaRPr lang="en-US" sz="1000" b="0" dirty="0">
                        <a:cs typeface="B Yekan" pitchFamily="2" charset="-78"/>
                      </a:endParaRPr>
                    </a:p>
                  </a:txBody>
                  <a:tcPr/>
                </a:tc>
                <a:tc>
                  <a:txBody>
                    <a:bodyPr/>
                    <a:lstStyle/>
                    <a:p>
                      <a:pPr algn="ctr" rtl="1"/>
                      <a:r>
                        <a:rPr lang="fa-IR" sz="1000" b="0" dirty="0" smtClean="0">
                          <a:cs typeface="B Yekan" pitchFamily="2" charset="-78"/>
                        </a:rPr>
                        <a:t>نیاز خالص مونتاژ دسته</a:t>
                      </a:r>
                      <a:endParaRPr lang="en-US" sz="1000" b="0" dirty="0">
                        <a:cs typeface="B Yekan" pitchFamily="2" charset="-78"/>
                      </a:endParaRPr>
                    </a:p>
                  </a:txBody>
                  <a:tcPr/>
                </a:tc>
              </a:tr>
            </a:tbl>
          </a:graphicData>
        </a:graphic>
      </p:graphicFrame>
    </p:spTree>
    <p:extLst>
      <p:ext uri="{BB962C8B-B14F-4D97-AF65-F5344CB8AC3E}">
        <p14:creationId xmlns:p14="http://schemas.microsoft.com/office/powerpoint/2010/main" val="1700548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smtClean="0">
                <a:cs typeface="B Yekan" panose="00000400000000000000" pitchFamily="2" charset="-78"/>
              </a:rPr>
              <a:t>مفهوم مرحله زمان بندی</a:t>
            </a:r>
            <a:endParaRPr lang="en-US" sz="3200" b="1" dirty="0">
              <a:cs typeface="B Yekan" panose="00000400000000000000" pitchFamily="2" charset="-78"/>
            </a:endParaRPr>
          </a:p>
        </p:txBody>
      </p:sp>
      <p:sp>
        <p:nvSpPr>
          <p:cNvPr id="3" name="Content Placeholder 2"/>
          <p:cNvSpPr>
            <a:spLocks noGrp="1"/>
          </p:cNvSpPr>
          <p:nvPr>
            <p:ph sz="quarter" idx="1"/>
          </p:nvPr>
        </p:nvSpPr>
        <p:spPr>
          <a:xfrm>
            <a:off x="612648" y="1600200"/>
            <a:ext cx="8153400" cy="4648200"/>
          </a:xfrm>
        </p:spPr>
        <p:txBody>
          <a:bodyPr>
            <a:normAutofit/>
          </a:bodyPr>
          <a:lstStyle/>
          <a:p>
            <a:pPr marL="0" indent="0" algn="just" rtl="1">
              <a:lnSpc>
                <a:spcPct val="200000"/>
              </a:lnSpc>
              <a:buNone/>
            </a:pPr>
            <a:r>
              <a:rPr lang="fa-IR" sz="1800" dirty="0" smtClean="0">
                <a:cs typeface="B Yekan" panose="00000400000000000000" pitchFamily="2" charset="-78"/>
              </a:rPr>
              <a:t>در MRP دوره های زمانی به نام ظرف نامیده می شوند و معمولا یک هفته ای هستند . در اغلب مواقع استفاده از ظرف های کوچک نظیر یک هفته ، برای برنامه ریزی تولید در طول یک افق زمانی کوتاه مدت مناسب تر است ولی برای برنامه ریزی تولید در طول یک افق زمانی کوتاه مدت مناسب تر است ولی برای برنامه ریزی بلند مدت ممکن است خیلی مختصر باشد . بنابراین برای برنامه ریزی با افق های زمانی بزرگ تر معمولا از ظرف های بزرگتری استفاده می شود . برای مساله </a:t>
            </a:r>
          </a:p>
          <a:p>
            <a:pPr marL="0" indent="0" algn="just" rtl="1">
              <a:lnSpc>
                <a:spcPct val="200000"/>
              </a:lnSpc>
              <a:buNone/>
            </a:pPr>
            <a:r>
              <a:rPr lang="fa-IR" sz="1800" dirty="0" smtClean="0">
                <a:cs typeface="B Yekan" panose="00000400000000000000" pitchFamily="2" charset="-78"/>
              </a:rPr>
              <a:t>برف روب ظرف ها را یک هفته ای در نظر گرفته ایم .  </a:t>
            </a:r>
            <a:endParaRPr lang="en-US" sz="1800" dirty="0">
              <a:cs typeface="B Yekan" panose="00000400000000000000" pitchFamily="2" charset="-78"/>
            </a:endParaRPr>
          </a:p>
        </p:txBody>
      </p:sp>
    </p:spTree>
    <p:extLst>
      <p:ext uri="{BB962C8B-B14F-4D97-AF65-F5344CB8AC3E}">
        <p14:creationId xmlns:p14="http://schemas.microsoft.com/office/powerpoint/2010/main" val="2044344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153400" cy="457200"/>
          </a:xfrm>
        </p:spPr>
        <p:txBody>
          <a:bodyPr>
            <a:noAutofit/>
          </a:bodyPr>
          <a:lstStyle/>
          <a:p>
            <a:pPr algn="r" rtl="1"/>
            <a:r>
              <a:rPr lang="fa-IR" sz="3200" b="1" dirty="0" smtClean="0">
                <a:cs typeface="B Yekan" pitchFamily="2" charset="-78"/>
              </a:rPr>
              <a:t>تاریخچه</a:t>
            </a:r>
            <a:endParaRPr lang="en-US" sz="3200" b="1" dirty="0">
              <a:cs typeface="B Yekan" pitchFamily="2" charset="-78"/>
            </a:endParaRPr>
          </a:p>
        </p:txBody>
      </p:sp>
      <p:pic>
        <p:nvPicPr>
          <p:cNvPr id="6" name="Picture 2" descr="C:\Users\ramin\Desktop\mrp\2.png"/>
          <p:cNvPicPr>
            <a:picLocks noChangeAspect="1" noChangeArrowheads="1"/>
          </p:cNvPicPr>
          <p:nvPr/>
        </p:nvPicPr>
        <p:blipFill>
          <a:blip r:embed="rId2" cstate="print"/>
          <a:srcRect/>
          <a:stretch>
            <a:fillRect/>
          </a:stretch>
        </p:blipFill>
        <p:spPr bwMode="auto">
          <a:xfrm>
            <a:off x="0" y="0"/>
            <a:ext cx="1190625" cy="473982"/>
          </a:xfrm>
          <a:prstGeom prst="rect">
            <a:avLst/>
          </a:prstGeom>
          <a:noFill/>
        </p:spPr>
      </p:pic>
      <p:sp>
        <p:nvSpPr>
          <p:cNvPr id="8" name="Title 1"/>
          <p:cNvSpPr txBox="1">
            <a:spLocks/>
          </p:cNvSpPr>
          <p:nvPr/>
        </p:nvSpPr>
        <p:spPr>
          <a:xfrm>
            <a:off x="381000" y="1600200"/>
            <a:ext cx="8458200" cy="5029200"/>
          </a:xfrm>
          <a:prstGeom prst="rect">
            <a:avLst/>
          </a:prstGeom>
        </p:spPr>
        <p:txBody>
          <a:bodyPr vert="horz" anchor="ctr">
            <a:noAutofit/>
          </a:bodyPr>
          <a:lstStyle/>
          <a:p>
            <a:pPr lvl="0" algn="just" rtl="1">
              <a:lnSpc>
                <a:spcPct val="200000"/>
              </a:lnSpc>
              <a:spcBef>
                <a:spcPct val="0"/>
              </a:spcBef>
            </a:pPr>
            <a:r>
              <a:rPr lang="fa-IR" dirty="0" smtClean="0">
                <a:solidFill>
                  <a:schemeClr val="tx2"/>
                </a:solidFill>
                <a:latin typeface="+mj-lt"/>
                <a:ea typeface="+mj-ea"/>
                <a:cs typeface="B Yekan" pitchFamily="2" charset="-78"/>
              </a:rPr>
              <a:t> </a:t>
            </a:r>
            <a:r>
              <a:rPr lang="en-US" dirty="0" smtClean="0">
                <a:solidFill>
                  <a:schemeClr val="tx2"/>
                </a:solidFill>
                <a:latin typeface="+mj-lt"/>
                <a:ea typeface="+mj-ea"/>
                <a:cs typeface="B Yekan" pitchFamily="2" charset="-78"/>
              </a:rPr>
              <a:t>MRP</a:t>
            </a:r>
            <a:r>
              <a:rPr lang="fa-IR" dirty="0" smtClean="0">
                <a:solidFill>
                  <a:schemeClr val="tx2"/>
                </a:solidFill>
                <a:latin typeface="+mj-lt"/>
                <a:ea typeface="+mj-ea"/>
                <a:cs typeface="B Yekan" pitchFamily="2" charset="-78"/>
              </a:rPr>
              <a:t>دراوايل دهه 1960 به عنوان يك رويكرد كامپيوتري به برنامه ريزي تدارك و توليد مواد در آمريكا شكل گرفته و كتاب راهنماي كامل آن در سال 1975 توسط ارليكي منتشر گرديد.</a:t>
            </a:r>
          </a:p>
          <a:p>
            <a:pPr lvl="0" algn="just" rtl="1">
              <a:lnSpc>
                <a:spcPct val="200000"/>
              </a:lnSpc>
              <a:spcBef>
                <a:spcPct val="0"/>
              </a:spcBef>
            </a:pPr>
            <a:r>
              <a:rPr lang="fa-IR" dirty="0" smtClean="0">
                <a:solidFill>
                  <a:schemeClr val="tx2"/>
                </a:solidFill>
                <a:latin typeface="+mj-lt"/>
                <a:ea typeface="+mj-ea"/>
                <a:cs typeface="B Yekan" pitchFamily="2" charset="-78"/>
              </a:rPr>
              <a:t>طرح اوليه فوق براي بكارگيري كامپيوتري </a:t>
            </a:r>
            <a:r>
              <a:rPr lang="en-US" dirty="0" smtClean="0">
                <a:solidFill>
                  <a:schemeClr val="tx2"/>
                </a:solidFill>
                <a:latin typeface="+mj-lt"/>
                <a:ea typeface="+mj-ea"/>
                <a:cs typeface="B Yekan" pitchFamily="2" charset="-78"/>
              </a:rPr>
              <a:t>MRP، </a:t>
            </a:r>
            <a:r>
              <a:rPr lang="fa-IR" dirty="0" smtClean="0">
                <a:solidFill>
                  <a:schemeClr val="tx2"/>
                </a:solidFill>
                <a:latin typeface="+mj-lt"/>
                <a:ea typeface="+mj-ea"/>
                <a:cs typeface="B Yekan" pitchFamily="2" charset="-78"/>
              </a:rPr>
              <a:t>بر مبناي يك پردازشگر ليست مواد </a:t>
            </a:r>
            <a:r>
              <a:rPr lang="en-US" dirty="0" smtClean="0">
                <a:solidFill>
                  <a:schemeClr val="tx2"/>
                </a:solidFill>
                <a:latin typeface="+mj-lt"/>
                <a:ea typeface="+mj-ea"/>
                <a:cs typeface="B Yekan" pitchFamily="2" charset="-78"/>
              </a:rPr>
              <a:t>BOM )</a:t>
            </a:r>
            <a:r>
              <a:rPr lang="fa-IR" dirty="0" smtClean="0">
                <a:solidFill>
                  <a:schemeClr val="tx2"/>
                </a:solidFill>
                <a:latin typeface="+mj-lt"/>
                <a:ea typeface="+mj-ea"/>
                <a:cs typeface="B Yekan" pitchFamily="2" charset="-78"/>
              </a:rPr>
              <a:t> </a:t>
            </a:r>
            <a:r>
              <a:rPr lang="en-US" dirty="0" smtClean="0">
                <a:solidFill>
                  <a:schemeClr val="tx2"/>
                </a:solidFill>
                <a:latin typeface="+mj-lt"/>
                <a:ea typeface="+mj-ea"/>
                <a:cs typeface="B Yekan" pitchFamily="2" charset="-78"/>
              </a:rPr>
              <a:t>(</a:t>
            </a:r>
            <a:r>
              <a:rPr lang="fa-IR" dirty="0" smtClean="0">
                <a:solidFill>
                  <a:schemeClr val="tx2"/>
                </a:solidFill>
                <a:latin typeface="+mj-lt"/>
                <a:ea typeface="+mj-ea"/>
                <a:cs typeface="B Yekan" pitchFamily="2" charset="-78"/>
              </a:rPr>
              <a:t>ايجاد گرديده بود. اين پردازشگر، برنامه توليدي اقلام والد را به برنامه توليد يا خريد اقلام جزء تبديل مي نمود. اين امر با بسط دادن يا به اصطلاح انفجار نيازمندي هاي محصول بالاترين سطح در طول ليست مواد به منظور تعيين تقاضاي قطعات انجام مي گرفت. سپس تقاضاي ناخالص پيش بيني شده، با موجودي هاي در دست و سفارشات در طول افق زماني برنامه ريزي و در هر سطح از </a:t>
            </a:r>
            <a:r>
              <a:rPr lang="en-US" dirty="0" smtClean="0">
                <a:solidFill>
                  <a:schemeClr val="tx2"/>
                </a:solidFill>
                <a:latin typeface="+mj-lt"/>
                <a:ea typeface="+mj-ea"/>
                <a:cs typeface="B Yekan" pitchFamily="2" charset="-78"/>
              </a:rPr>
              <a:t>BOM </a:t>
            </a:r>
            <a:r>
              <a:rPr lang="fa-IR" dirty="0" smtClean="0">
                <a:solidFill>
                  <a:schemeClr val="tx2"/>
                </a:solidFill>
                <a:latin typeface="+mj-lt"/>
                <a:ea typeface="+mj-ea"/>
                <a:cs typeface="B Yekan" pitchFamily="2" charset="-78"/>
              </a:rPr>
              <a:t> مقايسه مي گرديد.</a:t>
            </a:r>
          </a:p>
          <a:p>
            <a:pPr lvl="0" algn="r" rtl="1">
              <a:lnSpc>
                <a:spcPct val="200000"/>
              </a:lnSpc>
              <a:spcBef>
                <a:spcPct val="0"/>
              </a:spcBef>
            </a:pPr>
            <a:endParaRPr lang="fa-IR" dirty="0" smtClean="0">
              <a:solidFill>
                <a:schemeClr val="tx2"/>
              </a:solidFill>
              <a:latin typeface="+mj-lt"/>
              <a:ea typeface="+mj-ea"/>
              <a:cs typeface="B Yekan"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200" b="1" dirty="0">
                <a:solidFill>
                  <a:srgbClr val="323232"/>
                </a:solidFill>
                <a:cs typeface="B Yekan" panose="00000400000000000000" pitchFamily="2" charset="-78"/>
              </a:rPr>
              <a:t>مفهوم مرحله زمان بندی</a:t>
            </a:r>
            <a:endParaRPr lang="en-US" dirty="0"/>
          </a:p>
        </p:txBody>
      </p:sp>
      <p:sp>
        <p:nvSpPr>
          <p:cNvPr id="3" name="Content Placeholder 2"/>
          <p:cNvSpPr>
            <a:spLocks noGrp="1"/>
          </p:cNvSpPr>
          <p:nvPr>
            <p:ph sz="quarter" idx="1"/>
          </p:nvPr>
        </p:nvSpPr>
        <p:spPr>
          <a:xfrm>
            <a:off x="612648" y="1600200"/>
            <a:ext cx="8153400" cy="5181600"/>
          </a:xfrm>
        </p:spPr>
        <p:txBody>
          <a:bodyPr>
            <a:normAutofit/>
          </a:bodyPr>
          <a:lstStyle/>
          <a:p>
            <a:pPr marL="0" indent="0" algn="just" rtl="1">
              <a:lnSpc>
                <a:spcPct val="200000"/>
              </a:lnSpc>
              <a:buNone/>
            </a:pPr>
            <a:r>
              <a:rPr lang="fa-IR" sz="1800" dirty="0" smtClean="0">
                <a:cs typeface="B Yekan" panose="00000400000000000000" pitchFamily="2" charset="-78"/>
              </a:rPr>
              <a:t>فرض می کنیم زمان مورد نیاز برای تولید 4 مونتاژ اصلی برف روب معادل یک هفته باشد . </a:t>
            </a:r>
          </a:p>
          <a:p>
            <a:pPr marL="0" indent="0" algn="just" rtl="1">
              <a:lnSpc>
                <a:spcPct val="200000"/>
              </a:lnSpc>
              <a:buNone/>
            </a:pPr>
            <a:r>
              <a:rPr lang="fa-IR" sz="1800" dirty="0" smtClean="0">
                <a:cs typeface="B Yekan" panose="00000400000000000000" pitchFamily="2" charset="-78"/>
              </a:rPr>
              <a:t>( به این زمان در اصطلاح زمان تحویل مونتاژ نهایی می گویند . ) بنابراین 1250 واحد از هر یک از مونتاژ های بدنه اصلی ، مونتاژ چرخ ، مونتاژ موتور و مونتاژ دسته نبایستی دیرتر از پایان هفته 14تکمیل شوند . </a:t>
            </a:r>
          </a:p>
          <a:p>
            <a:pPr marL="0" indent="0" algn="just" rtl="1">
              <a:lnSpc>
                <a:spcPct val="200000"/>
              </a:lnSpc>
              <a:buNone/>
            </a:pPr>
            <a:r>
              <a:rPr lang="fa-IR" sz="1800" dirty="0" smtClean="0">
                <a:cs typeface="B Yekan" panose="00000400000000000000" pitchFamily="2" charset="-78"/>
              </a:rPr>
              <a:t>این موضوع روی نمودار به خوبی نشان داده شده است . و بیان می کند که چه موقع تولید هر جزء یا مونتاژ به منظور تکمیل مونتاژ نهایی در هفته 15 بایستی انجام شوند . این نمودار با کمک زمان تحویل مورد نیاز هر یک از اجزا یا مونتاژها تهیه شده است . به این فرآیند در اصطلاح مرحله </a:t>
            </a:r>
          </a:p>
          <a:p>
            <a:pPr marL="0" indent="0" algn="just" rtl="1">
              <a:lnSpc>
                <a:spcPct val="200000"/>
              </a:lnSpc>
              <a:buNone/>
            </a:pPr>
            <a:r>
              <a:rPr lang="fa-IR" sz="1800" dirty="0" smtClean="0">
                <a:cs typeface="B Yekan" panose="00000400000000000000" pitchFamily="2" charset="-78"/>
              </a:rPr>
              <a:t>زمان بندی گفته می شود . </a:t>
            </a:r>
            <a:endParaRPr lang="en-US" sz="1800" dirty="0">
              <a:cs typeface="B Yekan" panose="00000400000000000000" pitchFamily="2" charset="-78"/>
            </a:endParaRPr>
          </a:p>
        </p:txBody>
      </p:sp>
    </p:spTree>
    <p:extLst>
      <p:ext uri="{BB962C8B-B14F-4D97-AF65-F5344CB8AC3E}">
        <p14:creationId xmlns:p14="http://schemas.microsoft.com/office/powerpoint/2010/main" val="4203904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2648" y="228600"/>
            <a:ext cx="8153400" cy="990600"/>
          </a:xfrm>
        </p:spPr>
        <p:txBody>
          <a:bodyPr/>
          <a:lstStyle/>
          <a:p>
            <a:pPr algn="r" rtl="1"/>
            <a:r>
              <a:rPr lang="fa-IR" sz="3200" b="1" dirty="0">
                <a:solidFill>
                  <a:srgbClr val="323232"/>
                </a:solidFill>
                <a:cs typeface="B Yekan" panose="00000400000000000000" pitchFamily="2" charset="-78"/>
              </a:rPr>
              <a:t>مفهوم مرحله زمان بندی</a:t>
            </a:r>
            <a:endParaRPr lang="en-US" dirty="0"/>
          </a:p>
        </p:txBody>
      </p:sp>
      <p:cxnSp>
        <p:nvCxnSpPr>
          <p:cNvPr id="7" name="Straight Connector 6"/>
          <p:cNvCxnSpPr>
            <a:stCxn id="8" idx="1"/>
            <a:endCxn id="15" idx="3"/>
          </p:cNvCxnSpPr>
          <p:nvPr/>
        </p:nvCxnSpPr>
        <p:spPr>
          <a:xfrm>
            <a:off x="1752600" y="5638800"/>
            <a:ext cx="54864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752600" y="5562600"/>
            <a:ext cx="685800" cy="152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Rectangle 8"/>
          <p:cNvSpPr/>
          <p:nvPr/>
        </p:nvSpPr>
        <p:spPr>
          <a:xfrm>
            <a:off x="2438400" y="5562600"/>
            <a:ext cx="68580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Rectangle 9"/>
          <p:cNvSpPr/>
          <p:nvPr/>
        </p:nvSpPr>
        <p:spPr>
          <a:xfrm>
            <a:off x="3124200" y="5562600"/>
            <a:ext cx="685800" cy="152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Rectangle 10"/>
          <p:cNvSpPr/>
          <p:nvPr/>
        </p:nvSpPr>
        <p:spPr>
          <a:xfrm>
            <a:off x="3810000" y="5562600"/>
            <a:ext cx="68580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Rectangle 11"/>
          <p:cNvSpPr/>
          <p:nvPr/>
        </p:nvSpPr>
        <p:spPr>
          <a:xfrm>
            <a:off x="4495800" y="5562600"/>
            <a:ext cx="685800" cy="152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Rectangle 12"/>
          <p:cNvSpPr/>
          <p:nvPr/>
        </p:nvSpPr>
        <p:spPr>
          <a:xfrm>
            <a:off x="5181600" y="5562600"/>
            <a:ext cx="68580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Rectangle 13"/>
          <p:cNvSpPr/>
          <p:nvPr/>
        </p:nvSpPr>
        <p:spPr>
          <a:xfrm>
            <a:off x="5867400" y="5562600"/>
            <a:ext cx="685800" cy="152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Rectangle 14"/>
          <p:cNvSpPr/>
          <p:nvPr/>
        </p:nvSpPr>
        <p:spPr>
          <a:xfrm>
            <a:off x="6553200" y="5562600"/>
            <a:ext cx="685800" cy="152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19" name="Straight Connector 18"/>
          <p:cNvCxnSpPr>
            <a:stCxn id="15" idx="1"/>
          </p:cNvCxnSpPr>
          <p:nvPr/>
        </p:nvCxnSpPr>
        <p:spPr>
          <a:xfrm flipV="1">
            <a:off x="6553200" y="3124200"/>
            <a:ext cx="0" cy="251460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Straight Arrow Connector 20"/>
          <p:cNvCxnSpPr/>
          <p:nvPr/>
        </p:nvCxnSpPr>
        <p:spPr>
          <a:xfrm>
            <a:off x="1752600" y="4800600"/>
            <a:ext cx="1371600" cy="0"/>
          </a:xfrm>
          <a:prstGeom prst="straightConnector1">
            <a:avLst/>
          </a:prstGeom>
          <a:ln>
            <a:headEnd type="arrow"/>
            <a:tailEnd type="arrow"/>
          </a:ln>
        </p:spPr>
        <p:style>
          <a:lnRef idx="1">
            <a:schemeClr val="accent3"/>
          </a:lnRef>
          <a:fillRef idx="0">
            <a:schemeClr val="accent3"/>
          </a:fillRef>
          <a:effectRef idx="0">
            <a:schemeClr val="accent3"/>
          </a:effectRef>
          <a:fontRef idx="minor">
            <a:schemeClr val="tx1"/>
          </a:fontRef>
        </p:style>
      </p:cxnSp>
      <p:cxnSp>
        <p:nvCxnSpPr>
          <p:cNvPr id="23" name="Straight Arrow Connector 22"/>
          <p:cNvCxnSpPr/>
          <p:nvPr/>
        </p:nvCxnSpPr>
        <p:spPr>
          <a:xfrm>
            <a:off x="3124200" y="4800600"/>
            <a:ext cx="685800" cy="0"/>
          </a:xfrm>
          <a:prstGeom prst="straightConnector1">
            <a:avLst/>
          </a:prstGeom>
          <a:ln>
            <a:headEnd type="arrow"/>
            <a:tailEnd type="arrow"/>
          </a:ln>
        </p:spPr>
        <p:style>
          <a:lnRef idx="1">
            <a:schemeClr val="accent3"/>
          </a:lnRef>
          <a:fillRef idx="0">
            <a:schemeClr val="accent3"/>
          </a:fillRef>
          <a:effectRef idx="0">
            <a:schemeClr val="accent3"/>
          </a:effectRef>
          <a:fontRef idx="minor">
            <a:schemeClr val="tx1"/>
          </a:fontRef>
        </p:style>
      </p:cxnSp>
      <p:sp>
        <p:nvSpPr>
          <p:cNvPr id="25" name="TextBox 24"/>
          <p:cNvSpPr txBox="1"/>
          <p:nvPr/>
        </p:nvSpPr>
        <p:spPr>
          <a:xfrm>
            <a:off x="2286000" y="5715000"/>
            <a:ext cx="263214" cy="261610"/>
          </a:xfrm>
          <a:prstGeom prst="rect">
            <a:avLst/>
          </a:prstGeom>
          <a:noFill/>
        </p:spPr>
        <p:txBody>
          <a:bodyPr wrap="none" rtlCol="0">
            <a:spAutoFit/>
          </a:bodyPr>
          <a:lstStyle/>
          <a:p>
            <a:r>
              <a:rPr lang="en-US" sz="1100" dirty="0" smtClean="0"/>
              <a:t>8</a:t>
            </a:r>
            <a:endParaRPr lang="en-US" sz="1100" dirty="0"/>
          </a:p>
        </p:txBody>
      </p:sp>
      <p:sp>
        <p:nvSpPr>
          <p:cNvPr id="26" name="TextBox 25"/>
          <p:cNvSpPr txBox="1"/>
          <p:nvPr/>
        </p:nvSpPr>
        <p:spPr>
          <a:xfrm>
            <a:off x="2971800" y="5715000"/>
            <a:ext cx="263214" cy="261610"/>
          </a:xfrm>
          <a:prstGeom prst="rect">
            <a:avLst/>
          </a:prstGeom>
          <a:noFill/>
        </p:spPr>
        <p:txBody>
          <a:bodyPr wrap="none" rtlCol="0">
            <a:spAutoFit/>
          </a:bodyPr>
          <a:lstStyle/>
          <a:p>
            <a:r>
              <a:rPr lang="en-US" sz="1100" dirty="0" smtClean="0"/>
              <a:t>9</a:t>
            </a:r>
            <a:endParaRPr lang="en-US" sz="1100" dirty="0"/>
          </a:p>
        </p:txBody>
      </p:sp>
      <p:sp>
        <p:nvSpPr>
          <p:cNvPr id="27" name="TextBox 26"/>
          <p:cNvSpPr txBox="1"/>
          <p:nvPr/>
        </p:nvSpPr>
        <p:spPr>
          <a:xfrm>
            <a:off x="3657600" y="5715000"/>
            <a:ext cx="341760" cy="261610"/>
          </a:xfrm>
          <a:prstGeom prst="rect">
            <a:avLst/>
          </a:prstGeom>
          <a:noFill/>
        </p:spPr>
        <p:txBody>
          <a:bodyPr wrap="none" rtlCol="0">
            <a:spAutoFit/>
          </a:bodyPr>
          <a:lstStyle/>
          <a:p>
            <a:r>
              <a:rPr lang="en-US" sz="1100" dirty="0" smtClean="0"/>
              <a:t>10</a:t>
            </a:r>
            <a:endParaRPr lang="en-US" sz="1100" dirty="0"/>
          </a:p>
        </p:txBody>
      </p:sp>
      <p:sp>
        <p:nvSpPr>
          <p:cNvPr id="28" name="TextBox 27"/>
          <p:cNvSpPr txBox="1"/>
          <p:nvPr/>
        </p:nvSpPr>
        <p:spPr>
          <a:xfrm>
            <a:off x="4343400" y="5715000"/>
            <a:ext cx="341760" cy="261610"/>
          </a:xfrm>
          <a:prstGeom prst="rect">
            <a:avLst/>
          </a:prstGeom>
          <a:noFill/>
        </p:spPr>
        <p:txBody>
          <a:bodyPr wrap="none" rtlCol="0">
            <a:spAutoFit/>
          </a:bodyPr>
          <a:lstStyle/>
          <a:p>
            <a:r>
              <a:rPr lang="en-US" sz="1100" dirty="0" smtClean="0"/>
              <a:t>11</a:t>
            </a:r>
            <a:endParaRPr lang="en-US" sz="1100" dirty="0"/>
          </a:p>
        </p:txBody>
      </p:sp>
      <p:sp>
        <p:nvSpPr>
          <p:cNvPr id="29" name="TextBox 28"/>
          <p:cNvSpPr txBox="1"/>
          <p:nvPr/>
        </p:nvSpPr>
        <p:spPr>
          <a:xfrm>
            <a:off x="5029200" y="5715000"/>
            <a:ext cx="341760" cy="261610"/>
          </a:xfrm>
          <a:prstGeom prst="rect">
            <a:avLst/>
          </a:prstGeom>
          <a:noFill/>
        </p:spPr>
        <p:txBody>
          <a:bodyPr wrap="none" rtlCol="0">
            <a:spAutoFit/>
          </a:bodyPr>
          <a:lstStyle/>
          <a:p>
            <a:r>
              <a:rPr lang="en-US" sz="1100" dirty="0" smtClean="0"/>
              <a:t>12</a:t>
            </a:r>
            <a:endParaRPr lang="en-US" sz="1100" dirty="0"/>
          </a:p>
        </p:txBody>
      </p:sp>
      <p:sp>
        <p:nvSpPr>
          <p:cNvPr id="30" name="TextBox 29"/>
          <p:cNvSpPr txBox="1"/>
          <p:nvPr/>
        </p:nvSpPr>
        <p:spPr>
          <a:xfrm>
            <a:off x="5715000" y="5715000"/>
            <a:ext cx="341760" cy="261610"/>
          </a:xfrm>
          <a:prstGeom prst="rect">
            <a:avLst/>
          </a:prstGeom>
          <a:noFill/>
        </p:spPr>
        <p:txBody>
          <a:bodyPr wrap="none" rtlCol="0">
            <a:spAutoFit/>
          </a:bodyPr>
          <a:lstStyle/>
          <a:p>
            <a:r>
              <a:rPr lang="en-US" sz="1100" dirty="0" smtClean="0"/>
              <a:t>13</a:t>
            </a:r>
            <a:endParaRPr lang="en-US" sz="1100" dirty="0"/>
          </a:p>
        </p:txBody>
      </p:sp>
      <p:sp>
        <p:nvSpPr>
          <p:cNvPr id="31" name="TextBox 30"/>
          <p:cNvSpPr txBox="1"/>
          <p:nvPr/>
        </p:nvSpPr>
        <p:spPr>
          <a:xfrm>
            <a:off x="6400800" y="5715000"/>
            <a:ext cx="341760" cy="261610"/>
          </a:xfrm>
          <a:prstGeom prst="rect">
            <a:avLst/>
          </a:prstGeom>
          <a:noFill/>
        </p:spPr>
        <p:txBody>
          <a:bodyPr wrap="none" rtlCol="0">
            <a:spAutoFit/>
          </a:bodyPr>
          <a:lstStyle/>
          <a:p>
            <a:r>
              <a:rPr lang="en-US" sz="1100" dirty="0" smtClean="0"/>
              <a:t>14</a:t>
            </a:r>
            <a:endParaRPr lang="en-US" sz="1100" dirty="0"/>
          </a:p>
        </p:txBody>
      </p:sp>
      <p:sp>
        <p:nvSpPr>
          <p:cNvPr id="32" name="TextBox 31"/>
          <p:cNvSpPr txBox="1"/>
          <p:nvPr/>
        </p:nvSpPr>
        <p:spPr>
          <a:xfrm>
            <a:off x="7086600" y="5715000"/>
            <a:ext cx="341760" cy="261610"/>
          </a:xfrm>
          <a:prstGeom prst="rect">
            <a:avLst/>
          </a:prstGeom>
          <a:noFill/>
        </p:spPr>
        <p:txBody>
          <a:bodyPr wrap="none" rtlCol="0">
            <a:spAutoFit/>
          </a:bodyPr>
          <a:lstStyle/>
          <a:p>
            <a:r>
              <a:rPr lang="en-US" sz="1100" dirty="0" smtClean="0"/>
              <a:t>15</a:t>
            </a:r>
            <a:endParaRPr lang="en-US" sz="1100" dirty="0"/>
          </a:p>
        </p:txBody>
      </p:sp>
      <p:sp>
        <p:nvSpPr>
          <p:cNvPr id="33" name="TextBox 32"/>
          <p:cNvSpPr txBox="1"/>
          <p:nvPr/>
        </p:nvSpPr>
        <p:spPr>
          <a:xfrm>
            <a:off x="1600200" y="5715000"/>
            <a:ext cx="263214" cy="261610"/>
          </a:xfrm>
          <a:prstGeom prst="rect">
            <a:avLst/>
          </a:prstGeom>
          <a:noFill/>
        </p:spPr>
        <p:txBody>
          <a:bodyPr wrap="none" rtlCol="0">
            <a:spAutoFit/>
          </a:bodyPr>
          <a:lstStyle/>
          <a:p>
            <a:r>
              <a:rPr lang="en-US" sz="1100" dirty="0" smtClean="0"/>
              <a:t>7</a:t>
            </a:r>
            <a:endParaRPr lang="en-US" sz="1100" dirty="0"/>
          </a:p>
        </p:txBody>
      </p:sp>
      <p:cxnSp>
        <p:nvCxnSpPr>
          <p:cNvPr id="34" name="Straight Arrow Connector 33"/>
          <p:cNvCxnSpPr/>
          <p:nvPr/>
        </p:nvCxnSpPr>
        <p:spPr>
          <a:xfrm>
            <a:off x="3810000" y="4800600"/>
            <a:ext cx="2743200" cy="0"/>
          </a:xfrm>
          <a:prstGeom prst="straightConnector1">
            <a:avLst/>
          </a:prstGeom>
          <a:ln>
            <a:headEnd type="arrow"/>
            <a:tailEnd type="arrow"/>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p:nvCxnSpPr>
        <p:spPr>
          <a:xfrm flipV="1">
            <a:off x="5867400" y="3581400"/>
            <a:ext cx="0" cy="68580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Straight Arrow Connector 37"/>
          <p:cNvCxnSpPr/>
          <p:nvPr/>
        </p:nvCxnSpPr>
        <p:spPr>
          <a:xfrm>
            <a:off x="5181600" y="4114800"/>
            <a:ext cx="685800" cy="0"/>
          </a:xfrm>
          <a:prstGeom prst="straightConnector1">
            <a:avLst/>
          </a:prstGeom>
          <a:ln>
            <a:headEnd type="arrow"/>
            <a:tailEnd type="arrow"/>
          </a:ln>
        </p:spPr>
        <p:style>
          <a:lnRef idx="1">
            <a:schemeClr val="accent3"/>
          </a:lnRef>
          <a:fillRef idx="0">
            <a:schemeClr val="accent3"/>
          </a:fillRef>
          <a:effectRef idx="0">
            <a:schemeClr val="accent3"/>
          </a:effectRef>
          <a:fontRef idx="minor">
            <a:schemeClr val="tx1"/>
          </a:fontRef>
        </p:style>
      </p:cxnSp>
      <p:cxnSp>
        <p:nvCxnSpPr>
          <p:cNvPr id="39" name="Straight Arrow Connector 38"/>
          <p:cNvCxnSpPr/>
          <p:nvPr/>
        </p:nvCxnSpPr>
        <p:spPr>
          <a:xfrm>
            <a:off x="5867400" y="3962400"/>
            <a:ext cx="685800" cy="0"/>
          </a:xfrm>
          <a:prstGeom prst="straightConnector1">
            <a:avLst/>
          </a:prstGeom>
          <a:ln>
            <a:headEnd type="arrow"/>
            <a:tailEnd type="arrow"/>
          </a:ln>
        </p:spPr>
        <p:style>
          <a:lnRef idx="1">
            <a:schemeClr val="accent3"/>
          </a:lnRef>
          <a:fillRef idx="0">
            <a:schemeClr val="accent3"/>
          </a:fillRef>
          <a:effectRef idx="0">
            <a:schemeClr val="accent3"/>
          </a:effectRef>
          <a:fontRef idx="minor">
            <a:schemeClr val="tx1"/>
          </a:fontRef>
        </p:style>
      </p:cxnSp>
      <p:cxnSp>
        <p:nvCxnSpPr>
          <p:cNvPr id="40" name="Straight Arrow Connector 39"/>
          <p:cNvCxnSpPr/>
          <p:nvPr/>
        </p:nvCxnSpPr>
        <p:spPr>
          <a:xfrm>
            <a:off x="4495800" y="3733800"/>
            <a:ext cx="1371600" cy="0"/>
          </a:xfrm>
          <a:prstGeom prst="straightConnector1">
            <a:avLst/>
          </a:prstGeom>
          <a:ln>
            <a:headEnd type="arrow"/>
            <a:tailEnd type="arrow"/>
          </a:ln>
        </p:spPr>
        <p:style>
          <a:lnRef idx="1">
            <a:schemeClr val="accent3"/>
          </a:lnRef>
          <a:fillRef idx="0">
            <a:schemeClr val="accent3"/>
          </a:fillRef>
          <a:effectRef idx="0">
            <a:schemeClr val="accent3"/>
          </a:effectRef>
          <a:fontRef idx="minor">
            <a:schemeClr val="tx1"/>
          </a:fontRef>
        </p:style>
      </p:cxnSp>
      <p:cxnSp>
        <p:nvCxnSpPr>
          <p:cNvPr id="41" name="Straight Arrow Connector 40"/>
          <p:cNvCxnSpPr/>
          <p:nvPr/>
        </p:nvCxnSpPr>
        <p:spPr>
          <a:xfrm>
            <a:off x="4495800" y="3276600"/>
            <a:ext cx="2057400" cy="0"/>
          </a:xfrm>
          <a:prstGeom prst="straightConnector1">
            <a:avLst/>
          </a:prstGeom>
          <a:ln>
            <a:headEnd type="arrow"/>
            <a:tailEnd type="arrow"/>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p:nvCxnSpPr>
        <p:spPr>
          <a:xfrm flipV="1">
            <a:off x="7239000" y="3124200"/>
            <a:ext cx="0" cy="2514600"/>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Straight Arrow Connector 43"/>
          <p:cNvCxnSpPr/>
          <p:nvPr/>
        </p:nvCxnSpPr>
        <p:spPr>
          <a:xfrm>
            <a:off x="6553200" y="4343400"/>
            <a:ext cx="685800" cy="0"/>
          </a:xfrm>
          <a:prstGeom prst="straightConnector1">
            <a:avLst/>
          </a:prstGeom>
          <a:ln>
            <a:headEnd type="arrow"/>
            <a:tailEnd type="arrow"/>
          </a:ln>
        </p:spPr>
        <p:style>
          <a:lnRef idx="1">
            <a:schemeClr val="accent3"/>
          </a:lnRef>
          <a:fillRef idx="0">
            <a:schemeClr val="accent3"/>
          </a:fillRef>
          <a:effectRef idx="0">
            <a:schemeClr val="accent3"/>
          </a:effectRef>
          <a:fontRef idx="minor">
            <a:schemeClr val="tx1"/>
          </a:fontRef>
        </p:style>
      </p:cxnSp>
      <p:sp>
        <p:nvSpPr>
          <p:cNvPr id="45" name="TextBox 44"/>
          <p:cNvSpPr txBox="1"/>
          <p:nvPr/>
        </p:nvSpPr>
        <p:spPr>
          <a:xfrm>
            <a:off x="5105400" y="2895600"/>
            <a:ext cx="1063112" cy="261610"/>
          </a:xfrm>
          <a:prstGeom prst="rect">
            <a:avLst/>
          </a:prstGeom>
          <a:noFill/>
        </p:spPr>
        <p:txBody>
          <a:bodyPr wrap="none" rtlCol="0">
            <a:spAutoFit/>
          </a:bodyPr>
          <a:lstStyle/>
          <a:p>
            <a:r>
              <a:rPr lang="fa-IR" sz="1100" dirty="0" smtClean="0">
                <a:cs typeface="B Yekan" pitchFamily="2" charset="-78"/>
              </a:rPr>
              <a:t>مونتاژ بدنه اصلی</a:t>
            </a:r>
            <a:endParaRPr lang="en-US" sz="1100" dirty="0">
              <a:cs typeface="B Yekan" pitchFamily="2" charset="-78"/>
            </a:endParaRPr>
          </a:p>
        </p:txBody>
      </p:sp>
      <p:sp>
        <p:nvSpPr>
          <p:cNvPr id="46" name="TextBox 45"/>
          <p:cNvSpPr txBox="1"/>
          <p:nvPr/>
        </p:nvSpPr>
        <p:spPr>
          <a:xfrm>
            <a:off x="4876800" y="3429000"/>
            <a:ext cx="748923" cy="261610"/>
          </a:xfrm>
          <a:prstGeom prst="rect">
            <a:avLst/>
          </a:prstGeom>
          <a:noFill/>
        </p:spPr>
        <p:txBody>
          <a:bodyPr wrap="none" rtlCol="0">
            <a:spAutoFit/>
          </a:bodyPr>
          <a:lstStyle/>
          <a:p>
            <a:r>
              <a:rPr lang="fa-IR" sz="1100" dirty="0" smtClean="0">
                <a:cs typeface="B Yekan" pitchFamily="2" charset="-78"/>
              </a:rPr>
              <a:t>مونتاژ تیغه</a:t>
            </a:r>
            <a:endParaRPr lang="en-US" sz="1100" dirty="0">
              <a:cs typeface="B Yekan" pitchFamily="2" charset="-78"/>
            </a:endParaRPr>
          </a:p>
        </p:txBody>
      </p:sp>
      <p:sp>
        <p:nvSpPr>
          <p:cNvPr id="47" name="TextBox 46"/>
          <p:cNvSpPr txBox="1"/>
          <p:nvPr/>
        </p:nvSpPr>
        <p:spPr>
          <a:xfrm>
            <a:off x="5867400" y="3657600"/>
            <a:ext cx="731290" cy="261610"/>
          </a:xfrm>
          <a:prstGeom prst="rect">
            <a:avLst/>
          </a:prstGeom>
          <a:noFill/>
        </p:spPr>
        <p:txBody>
          <a:bodyPr wrap="none" rtlCol="0">
            <a:spAutoFit/>
          </a:bodyPr>
          <a:lstStyle/>
          <a:p>
            <a:r>
              <a:rPr lang="fa-IR" sz="1100" dirty="0" smtClean="0">
                <a:cs typeface="B Yekan" pitchFamily="2" charset="-78"/>
              </a:rPr>
              <a:t>مونتاژ چرخ</a:t>
            </a:r>
            <a:endParaRPr lang="en-US" sz="1100" dirty="0">
              <a:cs typeface="B Yekan" pitchFamily="2" charset="-78"/>
            </a:endParaRPr>
          </a:p>
        </p:txBody>
      </p:sp>
      <p:sp>
        <p:nvSpPr>
          <p:cNvPr id="48" name="TextBox 47"/>
          <p:cNvSpPr txBox="1"/>
          <p:nvPr/>
        </p:nvSpPr>
        <p:spPr>
          <a:xfrm>
            <a:off x="5257800" y="3810000"/>
            <a:ext cx="537327" cy="261610"/>
          </a:xfrm>
          <a:prstGeom prst="rect">
            <a:avLst/>
          </a:prstGeom>
          <a:noFill/>
        </p:spPr>
        <p:txBody>
          <a:bodyPr wrap="none" rtlCol="0">
            <a:spAutoFit/>
          </a:bodyPr>
          <a:lstStyle/>
          <a:p>
            <a:r>
              <a:rPr lang="fa-IR" sz="1100" dirty="0" smtClean="0">
                <a:cs typeface="B Yekan" pitchFamily="2" charset="-78"/>
              </a:rPr>
              <a:t>چرخ ها</a:t>
            </a:r>
            <a:endParaRPr lang="en-US" sz="1100" dirty="0">
              <a:cs typeface="B Yekan" pitchFamily="2" charset="-78"/>
            </a:endParaRPr>
          </a:p>
        </p:txBody>
      </p:sp>
      <p:sp>
        <p:nvSpPr>
          <p:cNvPr id="49" name="TextBox 48"/>
          <p:cNvSpPr txBox="1"/>
          <p:nvPr/>
        </p:nvSpPr>
        <p:spPr>
          <a:xfrm>
            <a:off x="4953000" y="4495800"/>
            <a:ext cx="808235" cy="261610"/>
          </a:xfrm>
          <a:prstGeom prst="rect">
            <a:avLst/>
          </a:prstGeom>
          <a:noFill/>
        </p:spPr>
        <p:txBody>
          <a:bodyPr wrap="none" rtlCol="0">
            <a:spAutoFit/>
          </a:bodyPr>
          <a:lstStyle/>
          <a:p>
            <a:r>
              <a:rPr lang="fa-IR" sz="1100" dirty="0" smtClean="0">
                <a:cs typeface="B Yekan" pitchFamily="2" charset="-78"/>
              </a:rPr>
              <a:t>مونتاژ موتور</a:t>
            </a:r>
            <a:endParaRPr lang="en-US" sz="1100" dirty="0">
              <a:cs typeface="B Yekan" pitchFamily="2" charset="-78"/>
            </a:endParaRPr>
          </a:p>
        </p:txBody>
      </p:sp>
      <p:sp>
        <p:nvSpPr>
          <p:cNvPr id="50" name="TextBox 49"/>
          <p:cNvSpPr txBox="1"/>
          <p:nvPr/>
        </p:nvSpPr>
        <p:spPr>
          <a:xfrm>
            <a:off x="3048000" y="4343400"/>
            <a:ext cx="798617" cy="430887"/>
          </a:xfrm>
          <a:prstGeom prst="rect">
            <a:avLst/>
          </a:prstGeom>
          <a:noFill/>
        </p:spPr>
        <p:txBody>
          <a:bodyPr wrap="none" rtlCol="0">
            <a:spAutoFit/>
          </a:bodyPr>
          <a:lstStyle/>
          <a:p>
            <a:pPr algn="ctr"/>
            <a:r>
              <a:rPr lang="fa-IR" sz="1100" dirty="0" smtClean="0">
                <a:cs typeface="B Yekan" pitchFamily="2" charset="-78"/>
              </a:rPr>
              <a:t>مونتاژ فرعی</a:t>
            </a:r>
          </a:p>
          <a:p>
            <a:pPr algn="ctr"/>
            <a:r>
              <a:rPr lang="fa-IR" sz="1100" dirty="0" smtClean="0">
                <a:cs typeface="B Yekan" pitchFamily="2" charset="-78"/>
              </a:rPr>
              <a:t>فیلتر هوا</a:t>
            </a:r>
            <a:endParaRPr lang="en-US" sz="1100" dirty="0">
              <a:cs typeface="B Yekan" pitchFamily="2" charset="-78"/>
            </a:endParaRPr>
          </a:p>
        </p:txBody>
      </p:sp>
      <p:sp>
        <p:nvSpPr>
          <p:cNvPr id="51" name="TextBox 50"/>
          <p:cNvSpPr txBox="1"/>
          <p:nvPr/>
        </p:nvSpPr>
        <p:spPr>
          <a:xfrm>
            <a:off x="2057400" y="4495800"/>
            <a:ext cx="814647" cy="261610"/>
          </a:xfrm>
          <a:prstGeom prst="rect">
            <a:avLst/>
          </a:prstGeom>
          <a:noFill/>
        </p:spPr>
        <p:txBody>
          <a:bodyPr wrap="none" rtlCol="0">
            <a:spAutoFit/>
          </a:bodyPr>
          <a:lstStyle/>
          <a:p>
            <a:r>
              <a:rPr lang="fa-IR" sz="1100" dirty="0" smtClean="0">
                <a:cs typeface="B Yekan" pitchFamily="2" charset="-78"/>
              </a:rPr>
              <a:t>فیلتر پوسته</a:t>
            </a:r>
            <a:endParaRPr lang="en-US" sz="1100" dirty="0">
              <a:cs typeface="B Yekan" pitchFamily="2" charset="-78"/>
            </a:endParaRPr>
          </a:p>
        </p:txBody>
      </p:sp>
      <p:sp>
        <p:nvSpPr>
          <p:cNvPr id="52" name="TextBox 51"/>
          <p:cNvSpPr txBox="1"/>
          <p:nvPr/>
        </p:nvSpPr>
        <p:spPr>
          <a:xfrm>
            <a:off x="1371600" y="5867400"/>
            <a:ext cx="726481" cy="261610"/>
          </a:xfrm>
          <a:prstGeom prst="rect">
            <a:avLst/>
          </a:prstGeom>
          <a:noFill/>
        </p:spPr>
        <p:txBody>
          <a:bodyPr wrap="none" rtlCol="0">
            <a:spAutoFit/>
          </a:bodyPr>
          <a:lstStyle/>
          <a:p>
            <a:r>
              <a:rPr lang="fa-IR" sz="1100" dirty="0" smtClean="0">
                <a:cs typeface="B Yekan" pitchFamily="2" charset="-78"/>
              </a:rPr>
              <a:t>پایان هفته</a:t>
            </a:r>
            <a:endParaRPr lang="en-US" sz="1100" dirty="0">
              <a:cs typeface="B Yekan" pitchFamily="2" charset="-78"/>
            </a:endParaRPr>
          </a:p>
        </p:txBody>
      </p:sp>
      <p:cxnSp>
        <p:nvCxnSpPr>
          <p:cNvPr id="53" name="Straight Arrow Connector 52"/>
          <p:cNvCxnSpPr/>
          <p:nvPr/>
        </p:nvCxnSpPr>
        <p:spPr>
          <a:xfrm>
            <a:off x="5867400" y="5334000"/>
            <a:ext cx="685800" cy="0"/>
          </a:xfrm>
          <a:prstGeom prst="straightConnector1">
            <a:avLst/>
          </a:prstGeom>
          <a:ln>
            <a:headEnd type="arrow"/>
            <a:tailEnd type="arrow"/>
          </a:ln>
        </p:spPr>
        <p:style>
          <a:lnRef idx="1">
            <a:schemeClr val="accent3"/>
          </a:lnRef>
          <a:fillRef idx="0">
            <a:schemeClr val="accent3"/>
          </a:fillRef>
          <a:effectRef idx="0">
            <a:schemeClr val="accent3"/>
          </a:effectRef>
          <a:fontRef idx="minor">
            <a:schemeClr val="tx1"/>
          </a:fontRef>
        </p:style>
      </p:cxnSp>
      <p:sp>
        <p:nvSpPr>
          <p:cNvPr id="54" name="TextBox 53"/>
          <p:cNvSpPr txBox="1"/>
          <p:nvPr/>
        </p:nvSpPr>
        <p:spPr>
          <a:xfrm>
            <a:off x="5943600" y="5029200"/>
            <a:ext cx="490840" cy="261610"/>
          </a:xfrm>
          <a:prstGeom prst="rect">
            <a:avLst/>
          </a:prstGeom>
          <a:noFill/>
        </p:spPr>
        <p:txBody>
          <a:bodyPr wrap="none" rtlCol="0">
            <a:spAutoFit/>
          </a:bodyPr>
          <a:lstStyle/>
          <a:p>
            <a:r>
              <a:rPr lang="fa-IR" sz="1100" dirty="0" smtClean="0">
                <a:cs typeface="B Yekan" pitchFamily="2" charset="-78"/>
              </a:rPr>
              <a:t>مونتاژ</a:t>
            </a:r>
            <a:endParaRPr lang="en-US" sz="1100" dirty="0">
              <a:cs typeface="B Yekan" pitchFamily="2" charset="-78"/>
            </a:endParaRPr>
          </a:p>
        </p:txBody>
      </p:sp>
      <p:cxnSp>
        <p:nvCxnSpPr>
          <p:cNvPr id="55" name="Straight Connector 54"/>
          <p:cNvCxnSpPr/>
          <p:nvPr/>
        </p:nvCxnSpPr>
        <p:spPr>
          <a:xfrm flipV="1">
            <a:off x="5867400" y="5105400"/>
            <a:ext cx="0" cy="457200"/>
          </a:xfrm>
          <a:prstGeom prst="line">
            <a:avLst/>
          </a:prstGeom>
        </p:spPr>
        <p:style>
          <a:lnRef idx="1">
            <a:schemeClr val="accent3"/>
          </a:lnRef>
          <a:fillRef idx="0">
            <a:schemeClr val="accent3"/>
          </a:fillRef>
          <a:effectRef idx="0">
            <a:schemeClr val="accent3"/>
          </a:effectRef>
          <a:fontRef idx="minor">
            <a:schemeClr val="tx1"/>
          </a:fontRef>
        </p:style>
      </p:cxnSp>
      <p:sp>
        <p:nvSpPr>
          <p:cNvPr id="57" name="TextBox 56"/>
          <p:cNvSpPr txBox="1"/>
          <p:nvPr/>
        </p:nvSpPr>
        <p:spPr>
          <a:xfrm>
            <a:off x="6553200" y="4038600"/>
            <a:ext cx="784189" cy="261610"/>
          </a:xfrm>
          <a:prstGeom prst="rect">
            <a:avLst/>
          </a:prstGeom>
          <a:noFill/>
        </p:spPr>
        <p:txBody>
          <a:bodyPr wrap="none" rtlCol="0">
            <a:spAutoFit/>
          </a:bodyPr>
          <a:lstStyle/>
          <a:p>
            <a:r>
              <a:rPr lang="fa-IR" sz="1100" dirty="0" smtClean="0">
                <a:cs typeface="B Yekan" pitchFamily="2" charset="-78"/>
              </a:rPr>
              <a:t>مونتاژ نهایی</a:t>
            </a:r>
            <a:endParaRPr lang="en-US" sz="1100" dirty="0">
              <a:cs typeface="B Yekan" pitchFamily="2" charset="-78"/>
            </a:endParaRPr>
          </a:p>
        </p:txBody>
      </p:sp>
    </p:spTree>
    <p:extLst>
      <p:ext uri="{BB962C8B-B14F-4D97-AF65-F5344CB8AC3E}">
        <p14:creationId xmlns:p14="http://schemas.microsoft.com/office/powerpoint/2010/main" val="4175955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smtClean="0">
                <a:cs typeface="B Yekan" panose="00000400000000000000" pitchFamily="2" charset="-78"/>
              </a:rPr>
              <a:t>سیستم اصلاح و سیستم تغییر خالص</a:t>
            </a:r>
            <a:endParaRPr lang="en-US" sz="3200" b="1" dirty="0">
              <a:cs typeface="B Yekan" panose="00000400000000000000" pitchFamily="2" charset="-78"/>
            </a:endParaRPr>
          </a:p>
        </p:txBody>
      </p:sp>
      <p:sp>
        <p:nvSpPr>
          <p:cNvPr id="3" name="Content Placeholder 2"/>
          <p:cNvSpPr>
            <a:spLocks noGrp="1"/>
          </p:cNvSpPr>
          <p:nvPr>
            <p:ph sz="quarter" idx="1"/>
          </p:nvPr>
        </p:nvSpPr>
        <p:spPr/>
        <p:txBody>
          <a:bodyPr>
            <a:normAutofit/>
          </a:bodyPr>
          <a:lstStyle/>
          <a:p>
            <a:pPr marL="0" indent="0" algn="just" rtl="1">
              <a:lnSpc>
                <a:spcPct val="200000"/>
              </a:lnSpc>
              <a:buNone/>
            </a:pPr>
            <a:r>
              <a:rPr lang="fa-IR" sz="1800" dirty="0" smtClean="0">
                <a:cs typeface="B Yekan" panose="00000400000000000000" pitchFamily="2" charset="-78"/>
              </a:rPr>
              <a:t>دو نگرش کلی برای به هنگام کردن نیازمندی خالص در واکنش به تغییرات وجود دارد : </a:t>
            </a:r>
          </a:p>
          <a:p>
            <a:pPr marL="0" indent="0" algn="just" rtl="1">
              <a:lnSpc>
                <a:spcPct val="200000"/>
              </a:lnSpc>
              <a:buNone/>
            </a:pPr>
            <a:r>
              <a:rPr lang="fa-IR" sz="1800" dirty="0" smtClean="0">
                <a:solidFill>
                  <a:srgbClr val="FF0000"/>
                </a:solidFill>
                <a:cs typeface="B Yekan" panose="00000400000000000000" pitchFamily="2" charset="-78"/>
              </a:rPr>
              <a:t>روش اصلاح : </a:t>
            </a:r>
            <a:r>
              <a:rPr lang="fa-IR" sz="1800" dirty="0" smtClean="0">
                <a:cs typeface="B Yekan" panose="00000400000000000000" pitchFamily="2" charset="-78"/>
              </a:rPr>
              <a:t>در این روش کل برنامه مواد بر اساس اطلاعات موجود به صورت دوره ای ( به طور مثال هر هفته ) محاسبه می شود . این روش مستلزم صرف زمان زیاد برای محاسبات است . </a:t>
            </a:r>
          </a:p>
          <a:p>
            <a:pPr marL="0" indent="0" algn="just" rtl="1">
              <a:lnSpc>
                <a:spcPct val="200000"/>
              </a:lnSpc>
              <a:buNone/>
            </a:pPr>
            <a:r>
              <a:rPr lang="fa-IR" sz="1800" dirty="0" smtClean="0">
                <a:solidFill>
                  <a:srgbClr val="FF0000"/>
                </a:solidFill>
                <a:cs typeface="B Yekan" panose="00000400000000000000" pitchFamily="2" charset="-78"/>
              </a:rPr>
              <a:t>روش تغییر خالص : </a:t>
            </a:r>
            <a:r>
              <a:rPr lang="fa-IR" sz="1800" dirty="0" smtClean="0">
                <a:cs typeface="B Yekan" panose="00000400000000000000" pitchFamily="2" charset="-78"/>
              </a:rPr>
              <a:t>سیستم MRP   هر جا لازم باشد نیازمندیها را محاسبه کرده اما این محاسبات را فقط برای اجزایی که به واسطه تغییرات تحت تاثیر قرار گرفته اند شامل می شود .  </a:t>
            </a:r>
          </a:p>
          <a:p>
            <a:pPr marL="0" indent="0" algn="r" rtl="1">
              <a:lnSpc>
                <a:spcPct val="200000"/>
              </a:lnSpc>
              <a:buNone/>
            </a:pPr>
            <a:endParaRPr lang="fa-IR" sz="1800" dirty="0" smtClean="0">
              <a:cs typeface="B Yekan" panose="00000400000000000000" pitchFamily="2" charset="-78"/>
            </a:endParaRPr>
          </a:p>
        </p:txBody>
      </p:sp>
    </p:spTree>
    <p:extLst>
      <p:ext uri="{BB962C8B-B14F-4D97-AF65-F5344CB8AC3E}">
        <p14:creationId xmlns:p14="http://schemas.microsoft.com/office/powerpoint/2010/main" val="41302077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a:cs typeface="B Yekan" panose="00000400000000000000" pitchFamily="2" charset="-78"/>
              </a:rPr>
              <a:t>سیستم اصلاح و سیستم تغییر خالص</a:t>
            </a:r>
            <a:endParaRPr lang="en-US" sz="3200" b="1" dirty="0">
              <a:cs typeface="B Yekan" panose="00000400000000000000" pitchFamily="2" charset="-78"/>
            </a:endParaRPr>
          </a:p>
        </p:txBody>
      </p:sp>
      <p:sp>
        <p:nvSpPr>
          <p:cNvPr id="3" name="Content Placeholder 2"/>
          <p:cNvSpPr>
            <a:spLocks noGrp="1"/>
          </p:cNvSpPr>
          <p:nvPr>
            <p:ph sz="quarter" idx="1"/>
          </p:nvPr>
        </p:nvSpPr>
        <p:spPr/>
        <p:txBody>
          <a:bodyPr>
            <a:normAutofit/>
          </a:bodyPr>
          <a:lstStyle/>
          <a:p>
            <a:pPr marL="0" indent="0" algn="just" rtl="1">
              <a:lnSpc>
                <a:spcPct val="200000"/>
              </a:lnSpc>
              <a:buNone/>
            </a:pPr>
            <a:r>
              <a:rPr lang="fa-IR" sz="1800" dirty="0" smtClean="0">
                <a:cs typeface="B Yekan" panose="00000400000000000000" pitchFamily="2" charset="-78"/>
              </a:rPr>
              <a:t>هر دو روش کارآمد هستند اما دارای تفاوت هایی نیز می باشند : </a:t>
            </a:r>
          </a:p>
          <a:p>
            <a:pPr marL="0" indent="0" algn="just" rtl="1">
              <a:lnSpc>
                <a:spcPct val="200000"/>
              </a:lnSpc>
              <a:buNone/>
            </a:pPr>
            <a:r>
              <a:rPr lang="fa-IR" sz="1800" dirty="0">
                <a:cs typeface="B Yekan" panose="00000400000000000000" pitchFamily="2" charset="-78"/>
              </a:rPr>
              <a:t>ا</a:t>
            </a:r>
            <a:r>
              <a:rPr lang="fa-IR" sz="1800" dirty="0" smtClean="0">
                <a:cs typeface="B Yekan" panose="00000400000000000000" pitchFamily="2" charset="-78"/>
              </a:rPr>
              <a:t>جرای روش اصلاح به دلیل اینکه محاسبات دوره ای انجام می شود ساده تر است . از سوی دیگر این روش به لحاظ اینکه اطلاعات فقط در زمان اجرای محاسبات موجود می باشند از واکنش کمتری نسبت به تغییرات برخوردار است . اجرای روش تغییر خالص مشکل تر است ولی نسبت به تغییر در نیازمندیها از واکنش بیشتری برخوردار بوده و اطلاعات به هنگام تری را ارائه می کند . </a:t>
            </a:r>
            <a:endParaRPr lang="fa-IR" sz="1800" dirty="0">
              <a:cs typeface="B Yekan" panose="00000400000000000000" pitchFamily="2" charset="-78"/>
            </a:endParaRPr>
          </a:p>
          <a:p>
            <a:pPr marL="0" indent="0" algn="just" rtl="1">
              <a:lnSpc>
                <a:spcPct val="200000"/>
              </a:lnSpc>
              <a:buNone/>
            </a:pPr>
            <a:r>
              <a:rPr lang="fa-IR" sz="1800" dirty="0" smtClean="0">
                <a:cs typeface="B Yekan" panose="00000400000000000000" pitchFamily="2" charset="-78"/>
              </a:rPr>
              <a:t>موارد گفته شده در جدول آمده اند :</a:t>
            </a:r>
            <a:endParaRPr lang="en-US" sz="1800" dirty="0">
              <a:cs typeface="B Yekan" panose="00000400000000000000" pitchFamily="2" charset="-78"/>
            </a:endParaRPr>
          </a:p>
        </p:txBody>
      </p:sp>
    </p:spTree>
    <p:extLst>
      <p:ext uri="{BB962C8B-B14F-4D97-AF65-F5344CB8AC3E}">
        <p14:creationId xmlns:p14="http://schemas.microsoft.com/office/powerpoint/2010/main" val="1417164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a:cs typeface="B Yekan" panose="00000400000000000000" pitchFamily="2" charset="-78"/>
              </a:rPr>
              <a:t>سیستم اصلاح و سیستم تغییر خالص</a:t>
            </a:r>
            <a:endParaRPr lang="en-US" sz="3200" b="1" dirty="0">
              <a:cs typeface="B Yekan" panose="00000400000000000000" pitchFamily="2" charset="-78"/>
            </a:endParaRPr>
          </a:p>
        </p:txBody>
      </p:sp>
      <p:graphicFrame>
        <p:nvGraphicFramePr>
          <p:cNvPr id="5" name="Table 4"/>
          <p:cNvGraphicFramePr>
            <a:graphicFrameLocks noGrp="1"/>
          </p:cNvGraphicFramePr>
          <p:nvPr/>
        </p:nvGraphicFramePr>
        <p:xfrm>
          <a:off x="914400" y="1676400"/>
          <a:ext cx="7315200" cy="5029199"/>
        </p:xfrm>
        <a:graphic>
          <a:graphicData uri="http://schemas.openxmlformats.org/drawingml/2006/table">
            <a:tbl>
              <a:tblPr firstRow="1" bandRow="1">
                <a:tableStyleId>{5C22544A-7EE6-4342-B048-85BDC9FD1C3A}</a:tableStyleId>
              </a:tblPr>
              <a:tblGrid>
                <a:gridCol w="2438400"/>
                <a:gridCol w="2438400"/>
                <a:gridCol w="2438400"/>
              </a:tblGrid>
              <a:tr h="361776">
                <a:tc>
                  <a:txBody>
                    <a:bodyPr/>
                    <a:lstStyle/>
                    <a:p>
                      <a:pPr algn="ctr" rtl="1"/>
                      <a:r>
                        <a:rPr lang="fa-IR" sz="1600" dirty="0" smtClean="0">
                          <a:cs typeface="B Yekan" pitchFamily="2" charset="-78"/>
                        </a:rPr>
                        <a:t>تغییر خالص</a:t>
                      </a:r>
                      <a:endParaRPr lang="en-US" sz="1600" dirty="0">
                        <a:cs typeface="B Yekan" pitchFamily="2" charset="-78"/>
                      </a:endParaRPr>
                    </a:p>
                  </a:txBody>
                  <a:tcPr/>
                </a:tc>
                <a:tc>
                  <a:txBody>
                    <a:bodyPr/>
                    <a:lstStyle/>
                    <a:p>
                      <a:pPr algn="ctr" rtl="1"/>
                      <a:r>
                        <a:rPr lang="fa-IR" sz="1600" dirty="0" smtClean="0">
                          <a:cs typeface="B Yekan" pitchFamily="2" charset="-78"/>
                        </a:rPr>
                        <a:t>اصلاح ( باز تولید ) </a:t>
                      </a:r>
                      <a:endParaRPr lang="en-US" sz="1600" dirty="0">
                        <a:cs typeface="B Yekan" pitchFamily="2" charset="-78"/>
                      </a:endParaRPr>
                    </a:p>
                  </a:txBody>
                  <a:tcPr/>
                </a:tc>
                <a:tc>
                  <a:txBody>
                    <a:bodyPr/>
                    <a:lstStyle/>
                    <a:p>
                      <a:pPr algn="ctr" rtl="1"/>
                      <a:r>
                        <a:rPr lang="fa-IR" sz="1600" dirty="0" smtClean="0">
                          <a:cs typeface="B Yekan" pitchFamily="2" charset="-78"/>
                        </a:rPr>
                        <a:t>مشخصه اصلی سیستم </a:t>
                      </a:r>
                      <a:endParaRPr lang="en-US" sz="1600" dirty="0">
                        <a:cs typeface="B Yekan" pitchFamily="2" charset="-78"/>
                      </a:endParaRPr>
                    </a:p>
                  </a:txBody>
                  <a:tcPr/>
                </a:tc>
              </a:tr>
              <a:tr h="758833">
                <a:tc>
                  <a:txBody>
                    <a:bodyPr/>
                    <a:lstStyle/>
                    <a:p>
                      <a:pPr algn="ctr" rtl="1"/>
                      <a:r>
                        <a:rPr lang="fa-IR" sz="1200" dirty="0" smtClean="0">
                          <a:cs typeface="B Yekan" pitchFamily="2" charset="-78"/>
                        </a:rPr>
                        <a:t>زیاد : روزانه یا پیوسته تغییر در وضعیت برنامه اصلی یا قطعات خاص</a:t>
                      </a:r>
                      <a:endParaRPr lang="en-US" sz="1200" dirty="0">
                        <a:cs typeface="B Yekan" pitchFamily="2" charset="-78"/>
                      </a:endParaRPr>
                    </a:p>
                  </a:txBody>
                  <a:tcPr/>
                </a:tc>
                <a:tc>
                  <a:txBody>
                    <a:bodyPr/>
                    <a:lstStyle/>
                    <a:p>
                      <a:pPr algn="ctr" rtl="1"/>
                      <a:r>
                        <a:rPr lang="fa-IR" sz="1200" dirty="0" smtClean="0">
                          <a:cs typeface="B Yekan" pitchFamily="2" charset="-78"/>
                        </a:rPr>
                        <a:t>محدوده : هفتگی یا کمتر کل برنامه اصلی بر اساس یک مبنای منظم</a:t>
                      </a:r>
                      <a:endParaRPr lang="en-US" sz="1200" dirty="0">
                        <a:cs typeface="B Yekan" pitchFamily="2" charset="-78"/>
                      </a:endParaRPr>
                    </a:p>
                  </a:txBody>
                  <a:tcPr/>
                </a:tc>
                <a:tc>
                  <a:txBody>
                    <a:bodyPr/>
                    <a:lstStyle/>
                    <a:p>
                      <a:pPr algn="ctr" rtl="1"/>
                      <a:r>
                        <a:rPr lang="fa-IR" sz="1200" dirty="0" smtClean="0">
                          <a:cs typeface="B Yekan" pitchFamily="2" charset="-78"/>
                        </a:rPr>
                        <a:t>فراوانی برنامه ریزی مجدد</a:t>
                      </a:r>
                      <a:endParaRPr lang="en-US" sz="1200" dirty="0">
                        <a:cs typeface="B Yekan" pitchFamily="2" charset="-78"/>
                      </a:endParaRPr>
                    </a:p>
                  </a:txBody>
                  <a:tcPr/>
                </a:tc>
              </a:tr>
              <a:tr h="542023">
                <a:tc>
                  <a:txBody>
                    <a:bodyPr/>
                    <a:lstStyle/>
                    <a:p>
                      <a:pPr algn="ctr" rtl="1"/>
                      <a:r>
                        <a:rPr lang="fa-IR" sz="1200" dirty="0" smtClean="0">
                          <a:cs typeface="B Yekan" pitchFamily="2" charset="-78"/>
                        </a:rPr>
                        <a:t>فقط اقلام دارای تغییر</a:t>
                      </a:r>
                      <a:endParaRPr lang="en-US" sz="1200" dirty="0">
                        <a:cs typeface="B Yekan" pitchFamily="2" charset="-78"/>
                      </a:endParaRPr>
                    </a:p>
                  </a:txBody>
                  <a:tcPr/>
                </a:tc>
                <a:tc>
                  <a:txBody>
                    <a:bodyPr/>
                    <a:lstStyle/>
                    <a:p>
                      <a:pPr algn="ctr" rtl="1"/>
                      <a:r>
                        <a:rPr lang="fa-IR" sz="1200" dirty="0" smtClean="0">
                          <a:cs typeface="B Yekan" pitchFamily="2" charset="-78"/>
                        </a:rPr>
                        <a:t>هر یک از اقلام موجود در برنامه اصلی</a:t>
                      </a:r>
                      <a:endParaRPr lang="en-US" sz="1200" dirty="0">
                        <a:cs typeface="B Yekan" pitchFamily="2" charset="-78"/>
                      </a:endParaRPr>
                    </a:p>
                  </a:txBody>
                  <a:tcPr/>
                </a:tc>
                <a:tc>
                  <a:txBody>
                    <a:bodyPr/>
                    <a:lstStyle/>
                    <a:p>
                      <a:pPr algn="ctr" rtl="1"/>
                      <a:r>
                        <a:rPr lang="fa-IR" sz="1200" dirty="0" smtClean="0">
                          <a:cs typeface="B Yekan" pitchFamily="2" charset="-78"/>
                        </a:rPr>
                        <a:t>میزان تجزبه</a:t>
                      </a:r>
                      <a:endParaRPr lang="en-US" sz="1200" dirty="0">
                        <a:cs typeface="B Yekan" pitchFamily="2" charset="-78"/>
                      </a:endParaRPr>
                    </a:p>
                  </a:txBody>
                  <a:tcPr/>
                </a:tc>
              </a:tr>
              <a:tr h="542023">
                <a:tc>
                  <a:txBody>
                    <a:bodyPr/>
                    <a:lstStyle/>
                    <a:p>
                      <a:pPr algn="ctr" rtl="1"/>
                      <a:r>
                        <a:rPr lang="fa-IR" sz="1200" dirty="0" smtClean="0">
                          <a:cs typeface="B Yekan" pitchFamily="2" charset="-78"/>
                        </a:rPr>
                        <a:t>خوب : بدلیل به هنگام کردن مستمر اطلاعات</a:t>
                      </a:r>
                      <a:endParaRPr lang="en-US" sz="1200" dirty="0">
                        <a:cs typeface="B Yekan" pitchFamily="2" charset="-78"/>
                      </a:endParaRPr>
                    </a:p>
                  </a:txBody>
                  <a:tcPr/>
                </a:tc>
                <a:tc>
                  <a:txBody>
                    <a:bodyPr/>
                    <a:lstStyle/>
                    <a:p>
                      <a:pPr algn="ctr" rtl="1"/>
                      <a:r>
                        <a:rPr lang="fa-IR" sz="1200" dirty="0" smtClean="0">
                          <a:cs typeface="B Yekan" pitchFamily="2" charset="-78"/>
                        </a:rPr>
                        <a:t>خراب : در مقایسه با فرایند دسته ای </a:t>
                      </a:r>
                      <a:endParaRPr lang="en-US" sz="1200" dirty="0">
                        <a:cs typeface="B Yekan" pitchFamily="2" charset="-78"/>
                      </a:endParaRPr>
                    </a:p>
                  </a:txBody>
                  <a:tcPr/>
                </a:tc>
                <a:tc>
                  <a:txBody>
                    <a:bodyPr/>
                    <a:lstStyle/>
                    <a:p>
                      <a:pPr algn="ctr" rtl="1"/>
                      <a:r>
                        <a:rPr lang="fa-IR" sz="1200" dirty="0" smtClean="0">
                          <a:cs typeface="B Yekan" pitchFamily="2" charset="-78"/>
                        </a:rPr>
                        <a:t>اعتبار داده های مربوط به نیازمندیها در طول زمان</a:t>
                      </a:r>
                      <a:endParaRPr lang="en-US" sz="1200" dirty="0">
                        <a:cs typeface="B Yekan" pitchFamily="2" charset="-78"/>
                      </a:endParaRPr>
                    </a:p>
                  </a:txBody>
                  <a:tcPr/>
                </a:tc>
              </a:tr>
              <a:tr h="439642">
                <a:tc>
                  <a:txBody>
                    <a:bodyPr/>
                    <a:lstStyle/>
                    <a:p>
                      <a:pPr algn="ctr" rtl="1"/>
                      <a:r>
                        <a:rPr lang="fa-IR" sz="1200" dirty="0" smtClean="0">
                          <a:cs typeface="B Yekan" pitchFamily="2" charset="-78"/>
                        </a:rPr>
                        <a:t>نسبتا کارآمد</a:t>
                      </a:r>
                      <a:endParaRPr lang="en-US" sz="1200" dirty="0">
                        <a:cs typeface="B Yekan" pitchFamily="2" charset="-78"/>
                      </a:endParaRPr>
                    </a:p>
                  </a:txBody>
                  <a:tcPr/>
                </a:tc>
                <a:tc>
                  <a:txBody>
                    <a:bodyPr/>
                    <a:lstStyle/>
                    <a:p>
                      <a:pPr algn="ctr" rtl="1"/>
                      <a:r>
                        <a:rPr lang="fa-IR" sz="1200" dirty="0" smtClean="0">
                          <a:cs typeface="B Yekan" pitchFamily="2" charset="-78"/>
                        </a:rPr>
                        <a:t>بسیار کار آمد</a:t>
                      </a:r>
                      <a:endParaRPr lang="en-US" sz="1200" dirty="0">
                        <a:cs typeface="B Yekan" pitchFamily="2" charset="-78"/>
                      </a:endParaRPr>
                    </a:p>
                  </a:txBody>
                  <a:tcPr/>
                </a:tc>
                <a:tc>
                  <a:txBody>
                    <a:bodyPr/>
                    <a:lstStyle/>
                    <a:p>
                      <a:pPr algn="ctr" rtl="1"/>
                      <a:r>
                        <a:rPr lang="fa-IR" sz="1200" dirty="0" smtClean="0">
                          <a:cs typeface="B Yekan" pitchFamily="2" charset="-78"/>
                        </a:rPr>
                        <a:t>کارآیی پردازش داده ها</a:t>
                      </a:r>
                      <a:endParaRPr lang="en-US" sz="1200" dirty="0">
                        <a:cs typeface="B Yekan" pitchFamily="2" charset="-78"/>
                      </a:endParaRPr>
                    </a:p>
                  </a:txBody>
                  <a:tcPr/>
                </a:tc>
              </a:tr>
              <a:tr h="542023">
                <a:tc>
                  <a:txBody>
                    <a:bodyPr/>
                    <a:lstStyle/>
                    <a:p>
                      <a:pPr algn="ctr" rtl="1"/>
                      <a:r>
                        <a:rPr lang="fa-IR" sz="1200" dirty="0" smtClean="0">
                          <a:cs typeface="B Yekan" pitchFamily="2" charset="-78"/>
                        </a:rPr>
                        <a:t>سریع بدلیل تکرار در برنامه ریزی مجدد</a:t>
                      </a:r>
                      <a:endParaRPr lang="en-US" sz="1200" dirty="0">
                        <a:cs typeface="B Yekan" pitchFamily="2" charset="-78"/>
                      </a:endParaRPr>
                    </a:p>
                  </a:txBody>
                  <a:tcPr/>
                </a:tc>
                <a:tc>
                  <a:txBody>
                    <a:bodyPr/>
                    <a:lstStyle/>
                    <a:p>
                      <a:pPr algn="ctr" rtl="1"/>
                      <a:r>
                        <a:rPr lang="fa-IR" sz="1200" dirty="0" smtClean="0">
                          <a:cs typeface="B Yekan" pitchFamily="2" charset="-78"/>
                        </a:rPr>
                        <a:t>محدود بواسطه کمی برنامه ریزی مجدد</a:t>
                      </a:r>
                      <a:endParaRPr lang="en-US" sz="1200" dirty="0">
                        <a:cs typeface="B Yekan" pitchFamily="2" charset="-78"/>
                      </a:endParaRPr>
                    </a:p>
                  </a:txBody>
                  <a:tcPr/>
                </a:tc>
                <a:tc>
                  <a:txBody>
                    <a:bodyPr/>
                    <a:lstStyle/>
                    <a:p>
                      <a:pPr algn="ctr" rtl="1"/>
                      <a:r>
                        <a:rPr lang="fa-IR" sz="1200" dirty="0" smtClean="0">
                          <a:cs typeface="B Yekan" pitchFamily="2" charset="-78"/>
                        </a:rPr>
                        <a:t>واکنش بموقع به تغییرات</a:t>
                      </a:r>
                      <a:endParaRPr lang="en-US" sz="1200" dirty="0">
                        <a:cs typeface="B Yekan" pitchFamily="2" charset="-78"/>
                      </a:endParaRPr>
                    </a:p>
                  </a:txBody>
                  <a:tcPr/>
                </a:tc>
              </a:tr>
              <a:tr h="542023">
                <a:tc>
                  <a:txBody>
                    <a:bodyPr/>
                    <a:lstStyle/>
                    <a:p>
                      <a:pPr algn="ctr" rtl="1"/>
                      <a:r>
                        <a:rPr lang="fa-IR" sz="1200" dirty="0" smtClean="0">
                          <a:cs typeface="B Yekan" pitchFamily="2" charset="-78"/>
                        </a:rPr>
                        <a:t>خیر</a:t>
                      </a:r>
                      <a:endParaRPr lang="en-US" sz="1200" dirty="0">
                        <a:cs typeface="B Yekan" pitchFamily="2" charset="-78"/>
                      </a:endParaRPr>
                    </a:p>
                  </a:txBody>
                  <a:tcPr/>
                </a:tc>
                <a:tc>
                  <a:txBody>
                    <a:bodyPr/>
                    <a:lstStyle/>
                    <a:p>
                      <a:pPr algn="ctr" rtl="1"/>
                      <a:r>
                        <a:rPr lang="fa-IR" sz="1200" dirty="0" smtClean="0">
                          <a:cs typeface="B Yekan" pitchFamily="2" charset="-78"/>
                        </a:rPr>
                        <a:t>بله</a:t>
                      </a:r>
                      <a:endParaRPr lang="en-US" sz="1200" dirty="0">
                        <a:cs typeface="B Yekan" pitchFamily="2" charset="-78"/>
                      </a:endParaRPr>
                    </a:p>
                  </a:txBody>
                  <a:tcPr/>
                </a:tc>
                <a:tc>
                  <a:txBody>
                    <a:bodyPr/>
                    <a:lstStyle/>
                    <a:p>
                      <a:pPr algn="ctr" rtl="1"/>
                      <a:r>
                        <a:rPr lang="fa-IR" sz="1200" dirty="0" smtClean="0">
                          <a:cs typeface="B Yekan" pitchFamily="2" charset="-78"/>
                        </a:rPr>
                        <a:t>توانمند در تصحیح برنامه ریزی های غلط نیازمندیها</a:t>
                      </a:r>
                      <a:endParaRPr lang="en-US" sz="1200" dirty="0">
                        <a:cs typeface="B Yekan" pitchFamily="2" charset="-78"/>
                      </a:endParaRPr>
                    </a:p>
                  </a:txBody>
                  <a:tcPr/>
                </a:tc>
              </a:tr>
              <a:tr h="542023">
                <a:tc>
                  <a:txBody>
                    <a:bodyPr/>
                    <a:lstStyle/>
                    <a:p>
                      <a:pPr algn="ctr" rtl="1"/>
                      <a:r>
                        <a:rPr lang="fa-IR" sz="1200" dirty="0" smtClean="0">
                          <a:cs typeface="B Yekan" pitchFamily="2" charset="-78"/>
                        </a:rPr>
                        <a:t>داده</a:t>
                      </a:r>
                      <a:r>
                        <a:rPr lang="fa-IR" sz="1200" baseline="0" dirty="0" smtClean="0">
                          <a:cs typeface="B Yekan" pitchFamily="2" charset="-78"/>
                        </a:rPr>
                        <a:t> های مربوط به موجودی و نیازمندیها</a:t>
                      </a:r>
                      <a:endParaRPr lang="en-US" sz="1200" dirty="0">
                        <a:cs typeface="B Yekan" pitchFamily="2" charset="-78"/>
                      </a:endParaRPr>
                    </a:p>
                  </a:txBody>
                  <a:tcPr/>
                </a:tc>
                <a:tc>
                  <a:txBody>
                    <a:bodyPr/>
                    <a:lstStyle/>
                    <a:p>
                      <a:pPr algn="ctr" rtl="1"/>
                      <a:r>
                        <a:rPr lang="fa-IR" sz="1200" dirty="0" smtClean="0">
                          <a:cs typeface="B Yekan" pitchFamily="2" charset="-78"/>
                        </a:rPr>
                        <a:t>فقط داده</a:t>
                      </a:r>
                      <a:r>
                        <a:rPr lang="fa-IR" sz="1200" baseline="0" dirty="0" smtClean="0">
                          <a:cs typeface="B Yekan" pitchFamily="2" charset="-78"/>
                        </a:rPr>
                        <a:t> های مربوط به موجودی ها</a:t>
                      </a:r>
                      <a:endParaRPr lang="en-US" sz="1200" dirty="0">
                        <a:cs typeface="B Yekan" pitchFamily="2" charset="-78"/>
                      </a:endParaRPr>
                    </a:p>
                  </a:txBody>
                  <a:tcPr/>
                </a:tc>
                <a:tc>
                  <a:txBody>
                    <a:bodyPr/>
                    <a:lstStyle/>
                    <a:p>
                      <a:pPr algn="ctr" rtl="1"/>
                      <a:r>
                        <a:rPr lang="fa-IR" sz="1200" dirty="0" smtClean="0">
                          <a:cs typeface="B Yekan" pitchFamily="2" charset="-78"/>
                        </a:rPr>
                        <a:t>پرونده های قابل بهنگام شدن</a:t>
                      </a:r>
                      <a:endParaRPr lang="en-US" sz="1200" dirty="0">
                        <a:cs typeface="B Yekan" pitchFamily="2" charset="-78"/>
                      </a:endParaRPr>
                    </a:p>
                  </a:txBody>
                  <a:tcPr/>
                </a:tc>
              </a:tr>
              <a:tr h="758833">
                <a:tc>
                  <a:txBody>
                    <a:bodyPr/>
                    <a:lstStyle/>
                    <a:p>
                      <a:pPr algn="ctr" rtl="1"/>
                      <a:r>
                        <a:rPr lang="fa-IR" sz="1200" dirty="0" smtClean="0">
                          <a:cs typeface="B Yekan" pitchFamily="2" charset="-78"/>
                        </a:rPr>
                        <a:t>یک مرحله : ترکیبی از بهنگام کردن و برنامه ریزی نیازمندیها</a:t>
                      </a:r>
                      <a:endParaRPr lang="en-US" sz="1200" dirty="0">
                        <a:cs typeface="B Yekan" pitchFamily="2" charset="-78"/>
                      </a:endParaRPr>
                    </a:p>
                  </a:txBody>
                  <a:tcPr/>
                </a:tc>
                <a:tc>
                  <a:txBody>
                    <a:bodyPr/>
                    <a:lstStyle/>
                    <a:p>
                      <a:pPr algn="ctr" rtl="1"/>
                      <a:r>
                        <a:rPr lang="fa-IR" sz="1200" dirty="0" smtClean="0">
                          <a:cs typeface="B Yekan" pitchFamily="2" charset="-78"/>
                        </a:rPr>
                        <a:t>دو مرحله : برنامه ریزی دوره ای نیازمندی ها در بهنگام کردن غیر دوره ای پرونده ها</a:t>
                      </a:r>
                      <a:endParaRPr lang="en-US" sz="1200" dirty="0">
                        <a:cs typeface="B Yekan" pitchFamily="2" charset="-78"/>
                      </a:endParaRPr>
                    </a:p>
                  </a:txBody>
                  <a:tcPr/>
                </a:tc>
                <a:tc>
                  <a:txBody>
                    <a:bodyPr/>
                    <a:lstStyle/>
                    <a:p>
                      <a:pPr algn="ctr" rtl="1"/>
                      <a:r>
                        <a:rPr lang="fa-IR" sz="1200" dirty="0" smtClean="0">
                          <a:cs typeface="B Yekan" pitchFamily="2" charset="-78"/>
                        </a:rPr>
                        <a:t>تعداد مراحل عملیاتی</a:t>
                      </a:r>
                      <a:endParaRPr lang="en-US" sz="1200" dirty="0">
                        <a:cs typeface="B Yekan" pitchFamily="2" charset="-78"/>
                      </a:endParaRPr>
                    </a:p>
                  </a:txBody>
                  <a:tcPr/>
                </a:tc>
              </a:tr>
            </a:tbl>
          </a:graphicData>
        </a:graphic>
      </p:graphicFrame>
    </p:spTree>
    <p:extLst>
      <p:ext uri="{BB962C8B-B14F-4D97-AF65-F5344CB8AC3E}">
        <p14:creationId xmlns:p14="http://schemas.microsoft.com/office/powerpoint/2010/main" val="3611689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smtClean="0">
                <a:cs typeface="B Yekan" panose="00000400000000000000" pitchFamily="2" charset="-78"/>
              </a:rPr>
              <a:t>برنامه ریزی ظرفیت CRP</a:t>
            </a:r>
            <a:endParaRPr lang="en-US" sz="3200" b="1" dirty="0">
              <a:cs typeface="B Yekan" panose="00000400000000000000" pitchFamily="2" charset="-78"/>
            </a:endParaRPr>
          </a:p>
        </p:txBody>
      </p:sp>
      <p:sp>
        <p:nvSpPr>
          <p:cNvPr id="3" name="Content Placeholder 2"/>
          <p:cNvSpPr>
            <a:spLocks noGrp="1"/>
          </p:cNvSpPr>
          <p:nvPr>
            <p:ph sz="quarter" idx="1"/>
          </p:nvPr>
        </p:nvSpPr>
        <p:spPr/>
        <p:txBody>
          <a:bodyPr>
            <a:normAutofit/>
          </a:bodyPr>
          <a:lstStyle/>
          <a:p>
            <a:pPr marL="0" indent="0" algn="just" rtl="1">
              <a:lnSpc>
                <a:spcPct val="200000"/>
              </a:lnSpc>
              <a:buNone/>
            </a:pPr>
            <a:r>
              <a:rPr lang="fa-IR" sz="1800" dirty="0" smtClean="0">
                <a:cs typeface="B Yekan" panose="00000400000000000000" pitchFamily="2" charset="-78"/>
              </a:rPr>
              <a:t>برنامه ریزی ظرفیت مورد نیاز فرآیند تعیین مقدارمورد نیاز از کار و ماشین آلات به منظور اجرای وظیفه تولید به صورت تفصیلی تر و محسوب نمودن کلیه اجزا و اقلام در برنامه مواد اولیه می باشد . CRP   نیازمند اطلاعات تفصیلی در مورد کلیه اجزا و مونتاژها نظیر صدور سفارشات برنامه ریزی شده ، وضعیت فعلی سفارشات کارگاه ها و استانداردهای زمانی می باشد . </a:t>
            </a:r>
            <a:endParaRPr lang="en-US" sz="1800" dirty="0">
              <a:cs typeface="B Yekan" panose="00000400000000000000" pitchFamily="2" charset="-78"/>
            </a:endParaRPr>
          </a:p>
        </p:txBody>
      </p:sp>
      <p:pic>
        <p:nvPicPr>
          <p:cNvPr id="6146" name="Picture 2" descr="C:\Users\ramin\Desktop\mrp\Manufacturing-resource-planning-300x268.jpg"/>
          <p:cNvPicPr>
            <a:picLocks noChangeAspect="1" noChangeArrowheads="1"/>
          </p:cNvPicPr>
          <p:nvPr/>
        </p:nvPicPr>
        <p:blipFill>
          <a:blip r:embed="rId2" cstate="print"/>
          <a:srcRect/>
          <a:stretch>
            <a:fillRect/>
          </a:stretch>
        </p:blipFill>
        <p:spPr bwMode="auto">
          <a:xfrm>
            <a:off x="3124200" y="4114800"/>
            <a:ext cx="2857500" cy="2552700"/>
          </a:xfrm>
          <a:prstGeom prst="rect">
            <a:avLst/>
          </a:prstGeom>
          <a:noFill/>
        </p:spPr>
      </p:pic>
    </p:spTree>
    <p:extLst>
      <p:ext uri="{BB962C8B-B14F-4D97-AF65-F5344CB8AC3E}">
        <p14:creationId xmlns:p14="http://schemas.microsoft.com/office/powerpoint/2010/main" val="305308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smtClean="0">
                <a:cs typeface="B Yekan" panose="00000400000000000000" pitchFamily="2" charset="-78"/>
              </a:rPr>
              <a:t>دقت و واقع بینی در MRP</a:t>
            </a:r>
            <a:endParaRPr lang="en-US" sz="3200" b="1" dirty="0">
              <a:cs typeface="B Yekan" panose="00000400000000000000" pitchFamily="2" charset="-78"/>
            </a:endParaRPr>
          </a:p>
        </p:txBody>
      </p:sp>
      <p:sp>
        <p:nvSpPr>
          <p:cNvPr id="3" name="Content Placeholder 2"/>
          <p:cNvSpPr>
            <a:spLocks noGrp="1"/>
          </p:cNvSpPr>
          <p:nvPr>
            <p:ph sz="quarter" idx="1"/>
          </p:nvPr>
        </p:nvSpPr>
        <p:spPr/>
        <p:txBody>
          <a:bodyPr>
            <a:normAutofit/>
          </a:bodyPr>
          <a:lstStyle/>
          <a:p>
            <a:pPr marL="0" indent="0" algn="just" rtl="1">
              <a:lnSpc>
                <a:spcPct val="200000"/>
              </a:lnSpc>
              <a:buNone/>
            </a:pPr>
            <a:r>
              <a:rPr lang="fa-IR" sz="1800" dirty="0" smtClean="0">
                <a:cs typeface="B Yekan" panose="00000400000000000000" pitchFamily="2" charset="-78"/>
              </a:rPr>
              <a:t>عدم دقت در گزارشات موجودی ، لیست مواد و برنامه های اصلی می تواند برای MRP  مضر و خطرناک باشد . وجود خطا در گزارش های موجدی به عدم دقت در محاسبات نیازمندی های خالص MRP منجر خواهد شد . بنابراین مدیران به طور مستمر در قبال بحران های ایجاد شده بعلت کمبود قطعات و دیگر ناهماهنگی ها ، مسئول می باشند . </a:t>
            </a:r>
          </a:p>
          <a:p>
            <a:pPr marL="0" indent="0" algn="just" rtl="1">
              <a:lnSpc>
                <a:spcPct val="200000"/>
              </a:lnSpc>
              <a:buNone/>
            </a:pPr>
            <a:r>
              <a:rPr lang="fa-IR" sz="1800" dirty="0" smtClean="0">
                <a:cs typeface="B Yekan" panose="00000400000000000000" pitchFamily="2" charset="-78"/>
              </a:rPr>
              <a:t>گزارش های موجودی فاقد دقت ، اغلب اغلب به دلیل فقدان یک فرآیند رسمی دریافت ، فرم های نامناب یا سیستم های ناکارآمد اطلاعات مواد و فقدان یک فرآیند ممیزی ایجاد می شوند . </a:t>
            </a:r>
          </a:p>
        </p:txBody>
      </p:sp>
    </p:spTree>
    <p:extLst>
      <p:ext uri="{BB962C8B-B14F-4D97-AF65-F5344CB8AC3E}">
        <p14:creationId xmlns:p14="http://schemas.microsoft.com/office/powerpoint/2010/main" val="2657310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smtClean="0">
                <a:cs typeface="B Yekan" panose="00000400000000000000" pitchFamily="2" charset="-78"/>
              </a:rPr>
              <a:t>MRP  در سازمان های خدماتی </a:t>
            </a:r>
            <a:endParaRPr lang="en-US" sz="3200" b="1" dirty="0">
              <a:cs typeface="B Yekan" panose="00000400000000000000" pitchFamily="2" charset="-78"/>
            </a:endParaRPr>
          </a:p>
        </p:txBody>
      </p:sp>
      <p:sp>
        <p:nvSpPr>
          <p:cNvPr id="3" name="Content Placeholder 2"/>
          <p:cNvSpPr>
            <a:spLocks noGrp="1"/>
          </p:cNvSpPr>
          <p:nvPr>
            <p:ph sz="quarter" idx="1"/>
          </p:nvPr>
        </p:nvSpPr>
        <p:spPr/>
        <p:txBody>
          <a:bodyPr>
            <a:normAutofit/>
          </a:bodyPr>
          <a:lstStyle/>
          <a:p>
            <a:pPr marL="0" indent="0" algn="just" rtl="1">
              <a:lnSpc>
                <a:spcPct val="200000"/>
              </a:lnSpc>
              <a:buNone/>
            </a:pPr>
            <a:r>
              <a:rPr lang="fa-IR" sz="1800" dirty="0" smtClean="0">
                <a:cs typeface="B Yekan" panose="00000400000000000000" pitchFamily="2" charset="-78"/>
              </a:rPr>
              <a:t>بسیاری از سازمان ها خدماتی خصوصیاتی مشابه سازمان های تولیدی دارند . البته به دلیل سفارشی تر بودن نیازها و عدم اطمینان آن ، در بسیاری از سازمان های خدماتی نمی توان تمام اقلام نهایی را تعریف کرد . </a:t>
            </a:r>
            <a:r>
              <a:rPr lang="fa-IR" sz="1800" dirty="0">
                <a:cs typeface="B Yekan" panose="00000400000000000000" pitchFamily="2" charset="-78"/>
              </a:rPr>
              <a:t>MRP </a:t>
            </a:r>
            <a:r>
              <a:rPr lang="fa-IR" sz="1800" dirty="0" smtClean="0">
                <a:cs typeface="B Yekan" panose="00000400000000000000" pitchFamily="2" charset="-78"/>
              </a:rPr>
              <a:t>برای آن دسته از سازمانهای خدماتی که خدمات سازمان یافته تری را ارائه می کنند ، سیستم می تواند مفید باشد .</a:t>
            </a:r>
          </a:p>
          <a:p>
            <a:pPr marL="0" indent="0" algn="just" rtl="1">
              <a:lnSpc>
                <a:spcPct val="200000"/>
              </a:lnSpc>
              <a:buNone/>
            </a:pPr>
            <a:r>
              <a:rPr lang="fa-IR" sz="1800" dirty="0" smtClean="0">
                <a:cs typeface="B Yekan" panose="00000400000000000000" pitchFamily="2" charset="-78"/>
              </a:rPr>
              <a:t> به طور مثال در دانشگاه ها می توان این سیستم را در برنامه ریزی ظرفیت مورد نیاز به کار برد . </a:t>
            </a:r>
            <a:endParaRPr lang="en-US" sz="1800" dirty="0">
              <a:cs typeface="B Yekan" panose="00000400000000000000" pitchFamily="2" charset="-78"/>
            </a:endParaRPr>
          </a:p>
        </p:txBody>
      </p:sp>
    </p:spTree>
    <p:extLst>
      <p:ext uri="{BB962C8B-B14F-4D97-AF65-F5344CB8AC3E}">
        <p14:creationId xmlns:p14="http://schemas.microsoft.com/office/powerpoint/2010/main" val="2533233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smtClean="0">
                <a:cs typeface="B Yekan" panose="00000400000000000000" pitchFamily="2" charset="-78"/>
              </a:rPr>
              <a:t>برنامه ریزی منابع ساخت   MRP II  </a:t>
            </a:r>
            <a:endParaRPr lang="en-US" sz="3200" b="1" dirty="0">
              <a:cs typeface="B Yekan" panose="00000400000000000000" pitchFamily="2" charset="-78"/>
            </a:endParaRPr>
          </a:p>
        </p:txBody>
      </p:sp>
      <p:sp>
        <p:nvSpPr>
          <p:cNvPr id="3" name="Content Placeholder 2"/>
          <p:cNvSpPr>
            <a:spLocks noGrp="1"/>
          </p:cNvSpPr>
          <p:nvPr>
            <p:ph sz="quarter" idx="1"/>
          </p:nvPr>
        </p:nvSpPr>
        <p:spPr/>
        <p:txBody>
          <a:bodyPr>
            <a:normAutofit/>
          </a:bodyPr>
          <a:lstStyle/>
          <a:p>
            <a:pPr marL="0" indent="0" algn="just" rtl="1">
              <a:lnSpc>
                <a:spcPct val="200000"/>
              </a:lnSpc>
              <a:buNone/>
            </a:pPr>
            <a:r>
              <a:rPr lang="fa-IR" sz="1800" dirty="0" smtClean="0">
                <a:cs typeface="B Yekan" panose="00000400000000000000" pitchFamily="2" charset="-78"/>
              </a:rPr>
              <a:t>بعد از توسعه سیستم های فرموله شده MRP  مشخص شد که این سیستم دارای پتانسیل های بیشتری است و از این رو مدیران اقدام به توسعه این مفهوم نمودند تا در برگیرنده ساید منابع تولید باشد ، به ویژه منابع مالی شرکت . </a:t>
            </a:r>
          </a:p>
          <a:p>
            <a:pPr marL="0" indent="0" algn="just" rtl="1">
              <a:lnSpc>
                <a:spcPct val="200000"/>
              </a:lnSpc>
              <a:buNone/>
            </a:pPr>
            <a:r>
              <a:rPr lang="fa-IR" sz="1800" dirty="0" smtClean="0">
                <a:cs typeface="B Yekan" panose="00000400000000000000" pitchFamily="2" charset="-78"/>
              </a:rPr>
              <a:t>استفاده از یک سیستم مبتنی بر MRP به منظور برنامه ریزی کلیه منابع ساخت در داخل سازمان به نام برنامه ریزی منابع ساخت خوانده می شود . </a:t>
            </a:r>
            <a:endParaRPr lang="en-US" sz="1800" dirty="0">
              <a:cs typeface="B Yekan" panose="00000400000000000000" pitchFamily="2" charset="-78"/>
            </a:endParaRPr>
          </a:p>
        </p:txBody>
      </p:sp>
    </p:spTree>
    <p:extLst>
      <p:ext uri="{BB962C8B-B14F-4D97-AF65-F5344CB8AC3E}">
        <p14:creationId xmlns:p14="http://schemas.microsoft.com/office/powerpoint/2010/main" val="2746056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smtClean="0">
                <a:cs typeface="B Yekan" panose="00000400000000000000" pitchFamily="2" charset="-78"/>
              </a:rPr>
              <a:t>ویژگی های  MRP II</a:t>
            </a:r>
            <a:endParaRPr lang="en-US" sz="3200" b="1" dirty="0">
              <a:cs typeface="B Yekan" panose="00000400000000000000" pitchFamily="2" charset="-78"/>
            </a:endParaRPr>
          </a:p>
        </p:txBody>
      </p:sp>
      <p:sp>
        <p:nvSpPr>
          <p:cNvPr id="3" name="Content Placeholder 2"/>
          <p:cNvSpPr>
            <a:spLocks noGrp="1"/>
          </p:cNvSpPr>
          <p:nvPr>
            <p:ph sz="quarter" idx="1"/>
          </p:nvPr>
        </p:nvSpPr>
        <p:spPr/>
        <p:txBody>
          <a:bodyPr>
            <a:normAutofit/>
          </a:bodyPr>
          <a:lstStyle/>
          <a:p>
            <a:pPr algn="r" rtl="1">
              <a:lnSpc>
                <a:spcPct val="200000"/>
              </a:lnSpc>
              <a:buFont typeface="Wingdings" panose="05000000000000000000" pitchFamily="2" charset="2"/>
              <a:buChar char="Ø"/>
            </a:pPr>
            <a:r>
              <a:rPr lang="fa-IR" sz="1800" dirty="0" smtClean="0">
                <a:cs typeface="B Yekan" panose="00000400000000000000" pitchFamily="2" charset="-78"/>
              </a:rPr>
              <a:t>سیستم از بالا به پایین </a:t>
            </a:r>
          </a:p>
          <a:p>
            <a:pPr algn="r" rtl="1">
              <a:lnSpc>
                <a:spcPct val="200000"/>
              </a:lnSpc>
              <a:buFont typeface="Wingdings" panose="05000000000000000000" pitchFamily="2" charset="2"/>
              <a:buChar char="Ø"/>
            </a:pPr>
            <a:r>
              <a:rPr lang="fa-IR" sz="1800" dirty="0" smtClean="0">
                <a:cs typeface="B Yekan" panose="00000400000000000000" pitchFamily="2" charset="-78"/>
              </a:rPr>
              <a:t>استفاده از پایگاه اطلاعاتی مشترک به منظور ارزیابی خط مشی ها </a:t>
            </a:r>
          </a:p>
          <a:p>
            <a:pPr algn="r" rtl="1">
              <a:lnSpc>
                <a:spcPct val="200000"/>
              </a:lnSpc>
              <a:buFont typeface="Wingdings" panose="05000000000000000000" pitchFamily="2" charset="2"/>
              <a:buChar char="Ø"/>
            </a:pPr>
            <a:r>
              <a:rPr lang="fa-IR" sz="1800" dirty="0" smtClean="0">
                <a:cs typeface="B Yekan" panose="00000400000000000000" pitchFamily="2" charset="-78"/>
              </a:rPr>
              <a:t>استفاده از قابلیت شبیه سازی برای ارزیابی گزینه های دیگر </a:t>
            </a:r>
          </a:p>
          <a:p>
            <a:pPr algn="r" rtl="1">
              <a:lnSpc>
                <a:spcPct val="200000"/>
              </a:lnSpc>
              <a:buFont typeface="Wingdings" panose="05000000000000000000" pitchFamily="2" charset="2"/>
              <a:buChar char="Ø"/>
            </a:pPr>
            <a:r>
              <a:rPr lang="fa-IR" sz="1800" dirty="0" smtClean="0">
                <a:cs typeface="B Yekan" panose="00000400000000000000" pitchFamily="2" charset="-78"/>
              </a:rPr>
              <a:t>سیستم جامع سازمانی است </a:t>
            </a:r>
          </a:p>
          <a:p>
            <a:pPr algn="r" rtl="1">
              <a:lnSpc>
                <a:spcPct val="200000"/>
              </a:lnSpc>
              <a:buFont typeface="Wingdings" panose="05000000000000000000" pitchFamily="2" charset="2"/>
              <a:buChar char="Ø"/>
            </a:pPr>
            <a:r>
              <a:rPr lang="fa-IR" sz="1800" dirty="0" smtClean="0">
                <a:cs typeface="B Yekan" panose="00000400000000000000" pitchFamily="2" charset="-78"/>
              </a:rPr>
              <a:t>برای مصرف کنندگان شفاف است </a:t>
            </a:r>
            <a:endParaRPr lang="en-US" sz="1800" dirty="0">
              <a:cs typeface="B Yekan" panose="00000400000000000000" pitchFamily="2" charset="-78"/>
            </a:endParaRPr>
          </a:p>
        </p:txBody>
      </p:sp>
    </p:spTree>
    <p:extLst>
      <p:ext uri="{BB962C8B-B14F-4D97-AF65-F5344CB8AC3E}">
        <p14:creationId xmlns:p14="http://schemas.microsoft.com/office/powerpoint/2010/main" val="3903558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153400" cy="457200"/>
          </a:xfrm>
        </p:spPr>
        <p:txBody>
          <a:bodyPr>
            <a:noAutofit/>
          </a:bodyPr>
          <a:lstStyle/>
          <a:p>
            <a:pPr algn="r" rtl="1"/>
            <a:r>
              <a:rPr lang="fa-IR" sz="3200" b="1" dirty="0" smtClean="0">
                <a:cs typeface="B Yekan" pitchFamily="2" charset="-78"/>
              </a:rPr>
              <a:t>تاریخچه</a:t>
            </a:r>
            <a:endParaRPr lang="en-US" sz="3200" b="1" dirty="0">
              <a:cs typeface="B Yekan" pitchFamily="2" charset="-78"/>
            </a:endParaRPr>
          </a:p>
        </p:txBody>
      </p:sp>
      <p:pic>
        <p:nvPicPr>
          <p:cNvPr id="6" name="Picture 2" descr="C:\Users\ramin\Desktop\mrp\2.png"/>
          <p:cNvPicPr>
            <a:picLocks noChangeAspect="1" noChangeArrowheads="1"/>
          </p:cNvPicPr>
          <p:nvPr/>
        </p:nvPicPr>
        <p:blipFill>
          <a:blip r:embed="rId2" cstate="print"/>
          <a:srcRect/>
          <a:stretch>
            <a:fillRect/>
          </a:stretch>
        </p:blipFill>
        <p:spPr bwMode="auto">
          <a:xfrm>
            <a:off x="0" y="0"/>
            <a:ext cx="1190625" cy="473982"/>
          </a:xfrm>
          <a:prstGeom prst="rect">
            <a:avLst/>
          </a:prstGeom>
          <a:noFill/>
        </p:spPr>
      </p:pic>
      <p:sp>
        <p:nvSpPr>
          <p:cNvPr id="8" name="Title 1"/>
          <p:cNvSpPr txBox="1">
            <a:spLocks/>
          </p:cNvSpPr>
          <p:nvPr/>
        </p:nvSpPr>
        <p:spPr>
          <a:xfrm>
            <a:off x="381000" y="1600200"/>
            <a:ext cx="8458200" cy="3810000"/>
          </a:xfrm>
          <a:prstGeom prst="rect">
            <a:avLst/>
          </a:prstGeom>
        </p:spPr>
        <p:txBody>
          <a:bodyPr vert="horz" anchor="ctr">
            <a:noAutofit/>
          </a:bodyPr>
          <a:lstStyle/>
          <a:p>
            <a:pPr lvl="0" algn="r" rtl="1">
              <a:lnSpc>
                <a:spcPct val="200000"/>
              </a:lnSpc>
              <a:spcBef>
                <a:spcPct val="0"/>
              </a:spcBef>
            </a:pPr>
            <a:r>
              <a:rPr lang="fa-IR" dirty="0" smtClean="0">
                <a:solidFill>
                  <a:schemeClr val="tx2"/>
                </a:solidFill>
                <a:latin typeface="+mj-lt"/>
                <a:ea typeface="+mj-ea"/>
                <a:cs typeface="B Yekan" pitchFamily="2" charset="-78"/>
              </a:rPr>
              <a:t>با گذر زمان، نصب اين سيستم ها در شركت هاي مختلف گسترش يافت و به منظور افزايش دامنه عملكرد اين سيستم هاي نرم افزاري، توابع عملياتي متعددي به آنها اضافه گرديد. از جمله توسـعه هاي صورت گرفته بر روي سيستم اوليه مي‌توان به سر برنامه توليد </a:t>
            </a:r>
            <a:r>
              <a:rPr lang="en-US" dirty="0" smtClean="0">
                <a:solidFill>
                  <a:schemeClr val="tx2"/>
                </a:solidFill>
                <a:latin typeface="+mj-lt"/>
                <a:ea typeface="+mj-ea"/>
                <a:cs typeface="B Yekan" pitchFamily="2" charset="-78"/>
              </a:rPr>
              <a:t>(MPS)، </a:t>
            </a:r>
            <a:r>
              <a:rPr lang="fa-IR" dirty="0" smtClean="0">
                <a:solidFill>
                  <a:schemeClr val="tx2"/>
                </a:solidFill>
                <a:latin typeface="+mj-lt"/>
                <a:ea typeface="+mj-ea"/>
                <a:cs typeface="B Yekan" pitchFamily="2" charset="-78"/>
              </a:rPr>
              <a:t>كنترل فعاليت تولــيد </a:t>
            </a:r>
            <a:r>
              <a:rPr lang="en-US" dirty="0" smtClean="0">
                <a:solidFill>
                  <a:schemeClr val="tx2"/>
                </a:solidFill>
                <a:latin typeface="+mj-lt"/>
                <a:ea typeface="+mj-ea"/>
                <a:cs typeface="B Yekan" pitchFamily="2" charset="-78"/>
              </a:rPr>
              <a:t>(PAC)، </a:t>
            </a:r>
            <a:r>
              <a:rPr lang="fa-IR" dirty="0" smtClean="0">
                <a:solidFill>
                  <a:schemeClr val="tx2"/>
                </a:solidFill>
                <a:latin typeface="+mj-lt"/>
                <a:ea typeface="+mj-ea"/>
                <a:cs typeface="B Yekan" pitchFamily="2" charset="-78"/>
              </a:rPr>
              <a:t>برنامه ريزي سرانگشتي ظرفيت </a:t>
            </a:r>
            <a:r>
              <a:rPr lang="en-US" dirty="0" smtClean="0">
                <a:solidFill>
                  <a:schemeClr val="tx2"/>
                </a:solidFill>
                <a:latin typeface="+mj-lt"/>
                <a:ea typeface="+mj-ea"/>
                <a:cs typeface="B Yekan" pitchFamily="2" charset="-78"/>
              </a:rPr>
              <a:t>(RCCP)، </a:t>
            </a:r>
            <a:r>
              <a:rPr lang="fa-IR" dirty="0" smtClean="0">
                <a:solidFill>
                  <a:schemeClr val="tx2"/>
                </a:solidFill>
                <a:latin typeface="+mj-lt"/>
                <a:ea typeface="+mj-ea"/>
                <a:cs typeface="B Yekan" pitchFamily="2" charset="-78"/>
              </a:rPr>
              <a:t>برنامه ريزي احتياجات (نيازمندي هاي) ظرفيـــــت </a:t>
            </a:r>
            <a:r>
              <a:rPr lang="en-US" dirty="0" smtClean="0">
                <a:solidFill>
                  <a:schemeClr val="tx2"/>
                </a:solidFill>
                <a:latin typeface="+mj-lt"/>
                <a:ea typeface="+mj-ea"/>
                <a:cs typeface="B Yekan" pitchFamily="2" charset="-78"/>
              </a:rPr>
              <a:t>(CRP)،</a:t>
            </a:r>
            <a:r>
              <a:rPr lang="fa-IR" dirty="0" smtClean="0">
                <a:solidFill>
                  <a:schemeClr val="tx2"/>
                </a:solidFill>
                <a:latin typeface="+mj-lt"/>
                <a:ea typeface="+mj-ea"/>
                <a:cs typeface="B Yekan" pitchFamily="2" charset="-78"/>
              </a:rPr>
              <a:t>وخريداشاره</a:t>
            </a:r>
            <a:r>
              <a:rPr lang="en-US" dirty="0" smtClean="0">
                <a:solidFill>
                  <a:schemeClr val="tx2"/>
                </a:solidFill>
                <a:latin typeface="+mj-lt"/>
                <a:ea typeface="+mj-ea"/>
                <a:cs typeface="B Yekan" pitchFamily="2" charset="-78"/>
              </a:rPr>
              <a:t> </a:t>
            </a:r>
            <a:r>
              <a:rPr lang="fa-IR" dirty="0" smtClean="0">
                <a:solidFill>
                  <a:schemeClr val="tx2"/>
                </a:solidFill>
                <a:latin typeface="+mj-lt"/>
                <a:ea typeface="+mj-ea"/>
                <a:cs typeface="B Yekan" pitchFamily="2" charset="-78"/>
              </a:rPr>
              <a:t>نمود. </a:t>
            </a:r>
            <a:br>
              <a:rPr lang="fa-IR" dirty="0" smtClean="0">
                <a:solidFill>
                  <a:schemeClr val="tx2"/>
                </a:solidFill>
                <a:latin typeface="+mj-lt"/>
                <a:ea typeface="+mj-ea"/>
                <a:cs typeface="B Yekan" pitchFamily="2" charset="-78"/>
              </a:rPr>
            </a:br>
            <a:endParaRPr lang="fa-IR" dirty="0" smtClean="0">
              <a:solidFill>
                <a:schemeClr val="tx2"/>
              </a:solidFill>
              <a:latin typeface="+mj-lt"/>
              <a:ea typeface="+mj-ea"/>
              <a:cs typeface="B Yekan" pitchFamily="2" charset="-78"/>
            </a:endParaRPr>
          </a:p>
        </p:txBody>
      </p:sp>
      <p:pic>
        <p:nvPicPr>
          <p:cNvPr id="1026" name="Picture 2" descr="C:\Users\ramin\Desktop\mrp\1.jpg"/>
          <p:cNvPicPr>
            <a:picLocks noChangeAspect="1" noChangeArrowheads="1"/>
          </p:cNvPicPr>
          <p:nvPr/>
        </p:nvPicPr>
        <p:blipFill>
          <a:blip r:embed="rId3" cstate="print"/>
          <a:srcRect/>
          <a:stretch>
            <a:fillRect/>
          </a:stretch>
        </p:blipFill>
        <p:spPr bwMode="auto">
          <a:xfrm>
            <a:off x="1524000" y="4191000"/>
            <a:ext cx="3489325" cy="251958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smtClean="0">
                <a:cs typeface="B Yekan" panose="00000400000000000000" pitchFamily="2" charset="-78"/>
              </a:rPr>
              <a:t>مقایسه Jit , MRP و ساخت هم زمان</a:t>
            </a:r>
            <a:endParaRPr lang="en-US" sz="3200" b="1" dirty="0">
              <a:cs typeface="B Yekan" panose="00000400000000000000" pitchFamily="2" charset="-78"/>
            </a:endParaRPr>
          </a:p>
        </p:txBody>
      </p:sp>
      <p:graphicFrame>
        <p:nvGraphicFramePr>
          <p:cNvPr id="5" name="Table 4"/>
          <p:cNvGraphicFramePr>
            <a:graphicFrameLocks noGrp="1"/>
          </p:cNvGraphicFramePr>
          <p:nvPr/>
        </p:nvGraphicFramePr>
        <p:xfrm>
          <a:off x="152400" y="1676400"/>
          <a:ext cx="8839200" cy="4953000"/>
        </p:xfrm>
        <a:graphic>
          <a:graphicData uri="http://schemas.openxmlformats.org/drawingml/2006/table">
            <a:tbl>
              <a:tblPr firstRow="1" bandRow="1">
                <a:tableStyleId>{5C22544A-7EE6-4342-B048-85BDC9FD1C3A}</a:tableStyleId>
              </a:tblPr>
              <a:tblGrid>
                <a:gridCol w="2209800"/>
                <a:gridCol w="2209800"/>
                <a:gridCol w="2209800"/>
                <a:gridCol w="2209800"/>
              </a:tblGrid>
              <a:tr h="370840">
                <a:tc>
                  <a:txBody>
                    <a:bodyPr/>
                    <a:lstStyle/>
                    <a:p>
                      <a:pPr algn="ctr" rtl="1"/>
                      <a:r>
                        <a:rPr lang="en-US" sz="1100" dirty="0" smtClean="0">
                          <a:cs typeface="B Yekan" pitchFamily="2" charset="-78"/>
                        </a:rPr>
                        <a:t>JIT</a:t>
                      </a:r>
                      <a:endParaRPr lang="en-US" sz="1100" dirty="0">
                        <a:cs typeface="B Yekan" pitchFamily="2" charset="-78"/>
                      </a:endParaRPr>
                    </a:p>
                  </a:txBody>
                  <a:tcPr/>
                </a:tc>
                <a:tc>
                  <a:txBody>
                    <a:bodyPr/>
                    <a:lstStyle/>
                    <a:p>
                      <a:pPr algn="ctr" rtl="1"/>
                      <a:r>
                        <a:rPr lang="en-US" sz="1100" dirty="0" smtClean="0">
                          <a:cs typeface="B Yekan" pitchFamily="2" charset="-78"/>
                        </a:rPr>
                        <a:t>MRP</a:t>
                      </a:r>
                      <a:endParaRPr lang="en-US" sz="1100" dirty="0">
                        <a:cs typeface="B Yekan" pitchFamily="2" charset="-78"/>
                      </a:endParaRPr>
                    </a:p>
                  </a:txBody>
                  <a:tcPr/>
                </a:tc>
                <a:tc>
                  <a:txBody>
                    <a:bodyPr/>
                    <a:lstStyle/>
                    <a:p>
                      <a:pPr algn="ctr" rtl="1"/>
                      <a:r>
                        <a:rPr lang="fa-IR" sz="1100" dirty="0" smtClean="0">
                          <a:cs typeface="B Yekan" pitchFamily="2" charset="-78"/>
                        </a:rPr>
                        <a:t>ساخت همزمان</a:t>
                      </a:r>
                      <a:endParaRPr lang="en-US" sz="1100" dirty="0">
                        <a:cs typeface="B Yekan" pitchFamily="2" charset="-78"/>
                      </a:endParaRPr>
                    </a:p>
                  </a:txBody>
                  <a:tcPr/>
                </a:tc>
                <a:tc>
                  <a:txBody>
                    <a:bodyPr/>
                    <a:lstStyle/>
                    <a:p>
                      <a:pPr algn="ctr" rtl="1"/>
                      <a:endParaRPr lang="en-US" sz="1100" dirty="0">
                        <a:cs typeface="B Yekan" pitchFamily="2" charset="-78"/>
                      </a:endParaRPr>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900" dirty="0" smtClean="0">
                          <a:cs typeface="B Yekan" pitchFamily="2" charset="-78"/>
                        </a:rPr>
                        <a:t>اطمینان از اینکه تولید ، تقاضای مشتریان را تامین می کند</a:t>
                      </a:r>
                      <a:endParaRPr lang="en-US" sz="900" dirty="0" smtClean="0">
                        <a:cs typeface="B Yekan" pitchFamily="2" charset="-78"/>
                      </a:endParaRPr>
                    </a:p>
                  </a:txBody>
                  <a:tcPr/>
                </a:tc>
                <a:tc>
                  <a:txBody>
                    <a:bodyPr/>
                    <a:lstStyle/>
                    <a:p>
                      <a:pPr algn="ctr" rtl="1"/>
                      <a:r>
                        <a:rPr lang="fa-IR" sz="900" dirty="0" smtClean="0">
                          <a:cs typeface="B Yekan" pitchFamily="2" charset="-78"/>
                        </a:rPr>
                        <a:t>اطمینان از اینکه تولید ، تقاضای مشتریان را تامین می کند</a:t>
                      </a:r>
                      <a:endParaRPr lang="en-US" sz="900" dirty="0">
                        <a:cs typeface="B Yekan" pitchFamily="2" charset="-78"/>
                      </a:endParaRPr>
                    </a:p>
                  </a:txBody>
                  <a:tcPr/>
                </a:tc>
                <a:tc>
                  <a:txBody>
                    <a:bodyPr/>
                    <a:lstStyle/>
                    <a:p>
                      <a:pPr algn="ctr" rtl="1"/>
                      <a:r>
                        <a:rPr lang="fa-IR" sz="900" dirty="0" smtClean="0">
                          <a:cs typeface="B Yekan" pitchFamily="2" charset="-78"/>
                        </a:rPr>
                        <a:t>اطمینان از اینکه تولید ، تقاضای مشتریان را تامین می کند</a:t>
                      </a:r>
                      <a:endParaRPr lang="en-US" sz="900" dirty="0">
                        <a:cs typeface="B Yekan" pitchFamily="2" charset="-78"/>
                      </a:endParaRPr>
                    </a:p>
                  </a:txBody>
                  <a:tcPr/>
                </a:tc>
                <a:tc>
                  <a:txBody>
                    <a:bodyPr/>
                    <a:lstStyle/>
                    <a:p>
                      <a:pPr algn="ctr" rtl="1"/>
                      <a:r>
                        <a:rPr lang="fa-IR" sz="1100" dirty="0" smtClean="0">
                          <a:cs typeface="B Yekan" pitchFamily="2" charset="-78"/>
                        </a:rPr>
                        <a:t>هدف</a:t>
                      </a:r>
                      <a:endParaRPr lang="en-US" sz="1100" dirty="0">
                        <a:cs typeface="B Yekan" pitchFamily="2" charset="-78"/>
                      </a:endParaRPr>
                    </a:p>
                  </a:txBody>
                  <a:tcPr/>
                </a:tc>
              </a:tr>
              <a:tr h="370840">
                <a:tc>
                  <a:txBody>
                    <a:bodyPr/>
                    <a:lstStyle/>
                    <a:p>
                      <a:pPr algn="ctr" rtl="1"/>
                      <a:r>
                        <a:rPr lang="fa-IR" sz="900" dirty="0" smtClean="0">
                          <a:cs typeface="B Yekan" pitchFamily="2" charset="-78"/>
                        </a:rPr>
                        <a:t>هدف کلیه اقسام ضایعات</a:t>
                      </a:r>
                      <a:endParaRPr lang="en-US" sz="900" dirty="0">
                        <a:cs typeface="B Yekan" pitchFamily="2" charset="-78"/>
                      </a:endParaRPr>
                    </a:p>
                  </a:txBody>
                  <a:tcPr/>
                </a:tc>
                <a:tc>
                  <a:txBody>
                    <a:bodyPr/>
                    <a:lstStyle/>
                    <a:p>
                      <a:pPr algn="ctr" rtl="1"/>
                      <a:r>
                        <a:rPr lang="fa-IR" sz="900" dirty="0" smtClean="0">
                          <a:cs typeface="B Yekan" pitchFamily="2" charset="-78"/>
                        </a:rPr>
                        <a:t>کلیه فعالیتهای تولیدی از </a:t>
                      </a:r>
                      <a:r>
                        <a:rPr lang="en-US" sz="900" dirty="0" smtClean="0">
                          <a:cs typeface="B Yekan" pitchFamily="2" charset="-78"/>
                        </a:rPr>
                        <a:t>MPS</a:t>
                      </a:r>
                      <a:r>
                        <a:rPr lang="fa-IR" sz="900" dirty="0" smtClean="0">
                          <a:cs typeface="B Yekan" pitchFamily="2" charset="-78"/>
                        </a:rPr>
                        <a:t> مشتق می شوند</a:t>
                      </a:r>
                      <a:endParaRPr lang="en-US" sz="900" dirty="0">
                        <a:cs typeface="B Yekan" pitchFamily="2" charset="-78"/>
                      </a:endParaRPr>
                    </a:p>
                  </a:txBody>
                  <a:tcPr/>
                </a:tc>
                <a:tc>
                  <a:txBody>
                    <a:bodyPr/>
                    <a:lstStyle/>
                    <a:p>
                      <a:pPr algn="ctr" rtl="1"/>
                      <a:r>
                        <a:rPr lang="fa-IR" sz="900" dirty="0" smtClean="0">
                          <a:cs typeface="B Yekan" pitchFamily="2" charset="-78"/>
                        </a:rPr>
                        <a:t>تعیین و اداره محدودیتها</a:t>
                      </a:r>
                      <a:endParaRPr lang="en-US" sz="900" dirty="0">
                        <a:cs typeface="B Yekan" pitchFamily="2" charset="-78"/>
                      </a:endParaRPr>
                    </a:p>
                  </a:txBody>
                  <a:tcPr/>
                </a:tc>
                <a:tc>
                  <a:txBody>
                    <a:bodyPr/>
                    <a:lstStyle/>
                    <a:p>
                      <a:pPr algn="ctr" rtl="1"/>
                      <a:r>
                        <a:rPr lang="fa-IR" sz="1100" dirty="0" smtClean="0">
                          <a:cs typeface="B Yekan" pitchFamily="2" charset="-78"/>
                        </a:rPr>
                        <a:t>تاکید</a:t>
                      </a:r>
                      <a:endParaRPr lang="en-US" sz="1100" dirty="0">
                        <a:cs typeface="B Yekan" pitchFamily="2" charset="-78"/>
                      </a:endParaRPr>
                    </a:p>
                  </a:txBody>
                  <a:tcPr/>
                </a:tc>
              </a:tr>
              <a:tr h="370840">
                <a:tc>
                  <a:txBody>
                    <a:bodyPr/>
                    <a:lstStyle/>
                    <a:p>
                      <a:pPr algn="ctr" rtl="1"/>
                      <a:r>
                        <a:rPr lang="fa-IR" sz="900" dirty="0" smtClean="0">
                          <a:cs typeface="B Yekan" pitchFamily="2" charset="-78"/>
                        </a:rPr>
                        <a:t>تولید تکراری</a:t>
                      </a:r>
                      <a:endParaRPr lang="en-US" sz="900" dirty="0">
                        <a:cs typeface="B Yekan" pitchFamily="2" charset="-78"/>
                      </a:endParaRPr>
                    </a:p>
                  </a:txBody>
                  <a:tcPr/>
                </a:tc>
                <a:tc>
                  <a:txBody>
                    <a:bodyPr/>
                    <a:lstStyle/>
                    <a:p>
                      <a:pPr algn="ctr" rtl="1"/>
                      <a:r>
                        <a:rPr lang="fa-IR" sz="900" dirty="0" smtClean="0">
                          <a:cs typeface="B Yekan" pitchFamily="2" charset="-78"/>
                        </a:rPr>
                        <a:t>تولید کارگاهی – تولید سفارشی</a:t>
                      </a:r>
                      <a:endParaRPr lang="en-US" sz="900" dirty="0">
                        <a:cs typeface="B Yekan" pitchFamily="2" charset="-78"/>
                      </a:endParaRPr>
                    </a:p>
                  </a:txBody>
                  <a:tcPr/>
                </a:tc>
                <a:tc>
                  <a:txBody>
                    <a:bodyPr/>
                    <a:lstStyle/>
                    <a:p>
                      <a:pPr algn="ctr" rtl="1"/>
                      <a:r>
                        <a:rPr lang="fa-IR" sz="900" dirty="0" smtClean="0">
                          <a:cs typeface="B Yekan" pitchFamily="2" charset="-78"/>
                        </a:rPr>
                        <a:t>مناسب کلیه محیط های تولیدی</a:t>
                      </a:r>
                      <a:endParaRPr lang="en-US" sz="900" dirty="0">
                        <a:cs typeface="B Yekan" pitchFamily="2" charset="-78"/>
                      </a:endParaRPr>
                    </a:p>
                  </a:txBody>
                  <a:tcPr/>
                </a:tc>
                <a:tc>
                  <a:txBody>
                    <a:bodyPr/>
                    <a:lstStyle/>
                    <a:p>
                      <a:pPr algn="ctr" rtl="1"/>
                      <a:r>
                        <a:rPr lang="fa-IR" sz="1100" dirty="0" smtClean="0">
                          <a:cs typeface="B Yekan" pitchFamily="2" charset="-78"/>
                        </a:rPr>
                        <a:t>محل استفاده</a:t>
                      </a:r>
                    </a:p>
                  </a:txBody>
                  <a:tcPr/>
                </a:tc>
              </a:tr>
              <a:tr h="370840">
                <a:tc>
                  <a:txBody>
                    <a:bodyPr/>
                    <a:lstStyle/>
                    <a:p>
                      <a:pPr algn="ctr" rtl="1"/>
                      <a:r>
                        <a:rPr lang="fa-IR" sz="900" dirty="0" smtClean="0">
                          <a:cs typeface="B Yekan" pitchFamily="2" charset="-78"/>
                        </a:rPr>
                        <a:t>جریان تولید ثابت / یکنواخت</a:t>
                      </a:r>
                      <a:endParaRPr lang="en-US" sz="900" dirty="0">
                        <a:cs typeface="B Yekan" pitchFamily="2" charset="-78"/>
                      </a:endParaRPr>
                    </a:p>
                  </a:txBody>
                  <a:tcPr/>
                </a:tc>
                <a:tc>
                  <a:txBody>
                    <a:bodyPr/>
                    <a:lstStyle/>
                    <a:p>
                      <a:pPr algn="ctr" rtl="1"/>
                      <a:r>
                        <a:rPr lang="fa-IR" sz="900" dirty="0" smtClean="0">
                          <a:cs typeface="B Yekan" pitchFamily="2" charset="-78"/>
                        </a:rPr>
                        <a:t>جریان تولید شدیدا متغییر</a:t>
                      </a:r>
                      <a:endParaRPr lang="en-US" sz="900" dirty="0">
                        <a:cs typeface="B Yekan" pitchFamily="2" charset="-78"/>
                      </a:endParaRPr>
                    </a:p>
                  </a:txBody>
                  <a:tcPr/>
                </a:tc>
                <a:tc>
                  <a:txBody>
                    <a:bodyPr/>
                    <a:lstStyle/>
                    <a:p>
                      <a:pPr algn="ctr" rtl="1"/>
                      <a:r>
                        <a:rPr lang="fa-IR" sz="900" dirty="0" smtClean="0">
                          <a:cs typeface="B Yekan" pitchFamily="2" charset="-78"/>
                        </a:rPr>
                        <a:t>فعال نگهداشتن منابع محدودیت ، ایجاد یک جریان یکنواخت بواسطه همزمان کردن منابع محدودیت و موجودیها در مراحل تولیدی خاص</a:t>
                      </a:r>
                      <a:endParaRPr lang="en-US" sz="900" dirty="0">
                        <a:cs typeface="B Yekan" pitchFamily="2" charset="-78"/>
                      </a:endParaRPr>
                    </a:p>
                  </a:txBody>
                  <a:tcPr/>
                </a:tc>
                <a:tc>
                  <a:txBody>
                    <a:bodyPr/>
                    <a:lstStyle/>
                    <a:p>
                      <a:pPr algn="ctr" rtl="1"/>
                      <a:r>
                        <a:rPr lang="fa-IR" sz="1100" dirty="0" smtClean="0">
                          <a:cs typeface="B Yekan" pitchFamily="2" charset="-78"/>
                        </a:rPr>
                        <a:t>تمرکز </a:t>
                      </a:r>
                      <a:r>
                        <a:rPr lang="en-US" sz="1100" dirty="0" smtClean="0">
                          <a:cs typeface="B Yekan" pitchFamily="2" charset="-78"/>
                        </a:rPr>
                        <a:t>MPS</a:t>
                      </a:r>
                      <a:endParaRPr lang="en-US" sz="1100" dirty="0">
                        <a:cs typeface="B Yekan" pitchFamily="2" charset="-78"/>
                      </a:endParaRPr>
                    </a:p>
                  </a:txBody>
                  <a:tcPr/>
                </a:tc>
              </a:tr>
              <a:tr h="370840">
                <a:tc>
                  <a:txBody>
                    <a:bodyPr/>
                    <a:lstStyle/>
                    <a:p>
                      <a:pPr algn="ctr" rtl="1"/>
                      <a:r>
                        <a:rPr lang="fa-IR" sz="900" dirty="0" smtClean="0">
                          <a:cs typeface="B Yekan" pitchFamily="2" charset="-78"/>
                        </a:rPr>
                        <a:t>کششی ، ناشی از تقاضا</a:t>
                      </a:r>
                      <a:endParaRPr lang="en-US" sz="900" dirty="0">
                        <a:cs typeface="B Yekan" pitchFamily="2" charset="-78"/>
                      </a:endParaRPr>
                    </a:p>
                  </a:txBody>
                  <a:tcPr/>
                </a:tc>
                <a:tc>
                  <a:txBody>
                    <a:bodyPr/>
                    <a:lstStyle/>
                    <a:p>
                      <a:pPr algn="ctr" rtl="1"/>
                      <a:r>
                        <a:rPr lang="fa-IR" sz="900" dirty="0" smtClean="0">
                          <a:cs typeface="B Yekan" pitchFamily="2" charset="-78"/>
                        </a:rPr>
                        <a:t>ناشی</a:t>
                      </a:r>
                      <a:r>
                        <a:rPr lang="fa-IR" sz="900" baseline="0" dirty="0" smtClean="0">
                          <a:cs typeface="B Yekan" pitchFamily="2" charset="-78"/>
                        </a:rPr>
                        <a:t> از </a:t>
                      </a:r>
                      <a:r>
                        <a:rPr lang="en-US" sz="900" baseline="0" dirty="0" smtClean="0">
                          <a:cs typeface="B Yekan" pitchFamily="2" charset="-78"/>
                        </a:rPr>
                        <a:t>MPS </a:t>
                      </a:r>
                      <a:r>
                        <a:rPr lang="fa-IR" sz="900" baseline="0" dirty="0" smtClean="0">
                          <a:cs typeface="B Yekan" pitchFamily="2" charset="-78"/>
                        </a:rPr>
                        <a:t>، کششی / فشاری</a:t>
                      </a:r>
                      <a:endParaRPr lang="en-US" sz="900" dirty="0">
                        <a:cs typeface="B Yekan" pitchFamily="2" charset="-78"/>
                      </a:endParaRPr>
                    </a:p>
                  </a:txBody>
                  <a:tcPr/>
                </a:tc>
                <a:tc>
                  <a:txBody>
                    <a:bodyPr/>
                    <a:lstStyle/>
                    <a:p>
                      <a:pPr algn="ctr" rtl="1"/>
                      <a:r>
                        <a:rPr lang="fa-IR" sz="900" dirty="0" smtClean="0">
                          <a:cs typeface="B Yekan" pitchFamily="2" charset="-78"/>
                        </a:rPr>
                        <a:t>ناشی از منابع – محدودیت</a:t>
                      </a:r>
                      <a:endParaRPr lang="en-US" sz="900" dirty="0">
                        <a:cs typeface="B Yekan" pitchFamily="2" charset="-78"/>
                      </a:endParaRPr>
                    </a:p>
                  </a:txBody>
                  <a:tcPr/>
                </a:tc>
                <a:tc>
                  <a:txBody>
                    <a:bodyPr/>
                    <a:lstStyle/>
                    <a:p>
                      <a:pPr algn="ctr" rtl="1"/>
                      <a:r>
                        <a:rPr lang="fa-IR" sz="1100" dirty="0" smtClean="0">
                          <a:cs typeface="B Yekan" pitchFamily="2" charset="-78"/>
                        </a:rPr>
                        <a:t>برنامه ریزی</a:t>
                      </a:r>
                      <a:endParaRPr lang="en-US" sz="1100" dirty="0">
                        <a:cs typeface="B Yekan" pitchFamily="2" charset="-78"/>
                      </a:endParaRPr>
                    </a:p>
                  </a:txBody>
                  <a:tcPr/>
                </a:tc>
              </a:tr>
              <a:tr h="370840">
                <a:tc>
                  <a:txBody>
                    <a:bodyPr/>
                    <a:lstStyle/>
                    <a:p>
                      <a:pPr algn="ctr" rtl="1"/>
                      <a:r>
                        <a:rPr lang="fa-IR" sz="900" dirty="0" smtClean="0">
                          <a:cs typeface="B Yekan" pitchFamily="2" charset="-78"/>
                        </a:rPr>
                        <a:t>کوچک</a:t>
                      </a:r>
                      <a:endParaRPr lang="en-US" sz="900" dirty="0">
                        <a:cs typeface="B Yekan" pitchFamily="2" charset="-78"/>
                      </a:endParaRPr>
                    </a:p>
                  </a:txBody>
                  <a:tcPr/>
                </a:tc>
                <a:tc>
                  <a:txBody>
                    <a:bodyPr/>
                    <a:lstStyle/>
                    <a:p>
                      <a:pPr algn="ctr" rtl="1"/>
                      <a:r>
                        <a:rPr lang="fa-IR" sz="900" dirty="0" smtClean="0">
                          <a:cs typeface="B Yekan" pitchFamily="2" charset="-78"/>
                        </a:rPr>
                        <a:t>انتخاب  اندازه تولید بر اساس موازنه هزینه تنظیم با هزینه نگهداری</a:t>
                      </a:r>
                      <a:endParaRPr lang="en-US" sz="900" dirty="0">
                        <a:cs typeface="B Yekan" pitchFamily="2" charset="-78"/>
                      </a:endParaRPr>
                    </a:p>
                  </a:txBody>
                  <a:tcPr/>
                </a:tc>
                <a:tc>
                  <a:txBody>
                    <a:bodyPr/>
                    <a:lstStyle/>
                    <a:p>
                      <a:pPr algn="ctr" rtl="1"/>
                      <a:r>
                        <a:rPr lang="fa-IR" sz="900" dirty="0" smtClean="0">
                          <a:cs typeface="B Yekan" pitchFamily="2" charset="-78"/>
                        </a:rPr>
                        <a:t>ممکن است در سرتاسر فرآیند تولید متغییر باشد</a:t>
                      </a:r>
                      <a:endParaRPr lang="en-US" sz="900" dirty="0">
                        <a:cs typeface="B Yekan" pitchFamily="2" charset="-78"/>
                      </a:endParaRPr>
                    </a:p>
                  </a:txBody>
                  <a:tcPr/>
                </a:tc>
                <a:tc>
                  <a:txBody>
                    <a:bodyPr/>
                    <a:lstStyle/>
                    <a:p>
                      <a:pPr algn="ctr" rtl="1"/>
                      <a:r>
                        <a:rPr lang="fa-IR" sz="1100" dirty="0" smtClean="0">
                          <a:cs typeface="B Yekan" pitchFamily="2" charset="-78"/>
                        </a:rPr>
                        <a:t>اندازه تولید</a:t>
                      </a:r>
                      <a:endParaRPr lang="en-US" sz="1100" dirty="0">
                        <a:cs typeface="B Yekan" pitchFamily="2" charset="-78"/>
                      </a:endParaRPr>
                    </a:p>
                  </a:txBody>
                  <a:tcPr/>
                </a:tc>
              </a:tr>
              <a:tr h="370840">
                <a:tc>
                  <a:txBody>
                    <a:bodyPr/>
                    <a:lstStyle/>
                    <a:p>
                      <a:pPr algn="ctr" rtl="1"/>
                      <a:r>
                        <a:rPr lang="fa-IR" sz="900" dirty="0" smtClean="0">
                          <a:cs typeface="B Yekan" pitchFamily="2" charset="-78"/>
                        </a:rPr>
                        <a:t>خیلی کم </a:t>
                      </a:r>
                      <a:endParaRPr lang="en-US" sz="900" dirty="0">
                        <a:cs typeface="B Yekan" pitchFamily="2" charset="-78"/>
                      </a:endParaRPr>
                    </a:p>
                  </a:txBody>
                  <a:tcPr/>
                </a:tc>
                <a:tc>
                  <a:txBody>
                    <a:bodyPr/>
                    <a:lstStyle/>
                    <a:p>
                      <a:pPr algn="ctr" rtl="1"/>
                      <a:r>
                        <a:rPr lang="fa-IR" sz="900" dirty="0" smtClean="0">
                          <a:cs typeface="B Yekan" pitchFamily="2" charset="-78"/>
                        </a:rPr>
                        <a:t>زیاد</a:t>
                      </a:r>
                      <a:endParaRPr lang="en-US" sz="900" dirty="0">
                        <a:cs typeface="B Yekan" pitchFamily="2" charset="-78"/>
                      </a:endParaRPr>
                    </a:p>
                  </a:txBody>
                  <a:tcPr/>
                </a:tc>
                <a:tc>
                  <a:txBody>
                    <a:bodyPr/>
                    <a:lstStyle/>
                    <a:p>
                      <a:pPr algn="ctr" rtl="1"/>
                      <a:r>
                        <a:rPr lang="fa-IR" sz="900" dirty="0" smtClean="0">
                          <a:cs typeface="B Yekan" pitchFamily="2" charset="-78"/>
                        </a:rPr>
                        <a:t>کم ، محدود به بافر ها</a:t>
                      </a:r>
                      <a:endParaRPr lang="en-US" sz="900" dirty="0">
                        <a:cs typeface="B Yekan" pitchFamily="2" charset="-78"/>
                      </a:endParaRPr>
                    </a:p>
                  </a:txBody>
                  <a:tcPr/>
                </a:tc>
                <a:tc>
                  <a:txBody>
                    <a:bodyPr/>
                    <a:lstStyle/>
                    <a:p>
                      <a:pPr algn="ctr" rtl="1"/>
                      <a:r>
                        <a:rPr lang="fa-IR" sz="1100" dirty="0" smtClean="0">
                          <a:cs typeface="B Yekan" pitchFamily="2" charset="-78"/>
                        </a:rPr>
                        <a:t>موجودی</a:t>
                      </a:r>
                      <a:endParaRPr lang="en-US" sz="1100" dirty="0">
                        <a:cs typeface="B Yekan" pitchFamily="2" charset="-78"/>
                      </a:endParaRPr>
                    </a:p>
                  </a:txBody>
                  <a:tcPr/>
                </a:tc>
              </a:tr>
              <a:tr h="370840">
                <a:tc>
                  <a:txBody>
                    <a:bodyPr/>
                    <a:lstStyle/>
                    <a:p>
                      <a:pPr algn="ctr" rtl="1"/>
                      <a:r>
                        <a:rPr lang="fa-IR" sz="900" dirty="0" smtClean="0">
                          <a:cs typeface="B Yekan" pitchFamily="2" charset="-78"/>
                        </a:rPr>
                        <a:t>کم</a:t>
                      </a:r>
                      <a:endParaRPr lang="en-US" sz="900" dirty="0">
                        <a:cs typeface="B Yekan" pitchFamily="2" charset="-78"/>
                      </a:endParaRPr>
                    </a:p>
                  </a:txBody>
                  <a:tcPr/>
                </a:tc>
                <a:tc>
                  <a:txBody>
                    <a:bodyPr/>
                    <a:lstStyle/>
                    <a:p>
                      <a:pPr algn="ctr" rtl="1"/>
                      <a:r>
                        <a:rPr lang="fa-IR" sz="900" dirty="0" smtClean="0">
                          <a:cs typeface="B Yekan" pitchFamily="2" charset="-78"/>
                        </a:rPr>
                        <a:t>چند تا</a:t>
                      </a:r>
                      <a:endParaRPr lang="en-US" sz="900" dirty="0">
                        <a:cs typeface="B Yekan" pitchFamily="2" charset="-78"/>
                      </a:endParaRPr>
                    </a:p>
                  </a:txBody>
                  <a:tcPr/>
                </a:tc>
                <a:tc>
                  <a:txBody>
                    <a:bodyPr/>
                    <a:lstStyle/>
                    <a:p>
                      <a:pPr algn="ctr" rtl="1"/>
                      <a:r>
                        <a:rPr lang="fa-IR" sz="900" dirty="0" smtClean="0">
                          <a:cs typeface="B Yekan" pitchFamily="2" charset="-78"/>
                        </a:rPr>
                        <a:t>روابط مبتنی بر تشریک مساعی</a:t>
                      </a:r>
                      <a:endParaRPr lang="en-US" sz="900" dirty="0">
                        <a:cs typeface="B Yekan" pitchFamily="2" charset="-78"/>
                      </a:endParaRPr>
                    </a:p>
                  </a:txBody>
                  <a:tcPr/>
                </a:tc>
                <a:tc>
                  <a:txBody>
                    <a:bodyPr/>
                    <a:lstStyle/>
                    <a:p>
                      <a:pPr algn="ctr" rtl="1"/>
                      <a:r>
                        <a:rPr lang="fa-IR" sz="1100" dirty="0" smtClean="0">
                          <a:cs typeface="B Yekan" pitchFamily="2" charset="-78"/>
                        </a:rPr>
                        <a:t>عرضه کنندگان</a:t>
                      </a:r>
                      <a:endParaRPr lang="en-US" sz="1100" dirty="0">
                        <a:cs typeface="B Yekan" pitchFamily="2" charset="-78"/>
                      </a:endParaRPr>
                    </a:p>
                  </a:txBody>
                  <a:tcPr/>
                </a:tc>
              </a:tr>
              <a:tr h="370840">
                <a:tc>
                  <a:txBody>
                    <a:bodyPr/>
                    <a:lstStyle/>
                    <a:p>
                      <a:pPr algn="ctr" rtl="1"/>
                      <a:r>
                        <a:rPr lang="fa-IR" sz="900" dirty="0" smtClean="0">
                          <a:cs typeface="B Yekan" pitchFamily="2" charset="-78"/>
                        </a:rPr>
                        <a:t>کوتاه</a:t>
                      </a:r>
                      <a:endParaRPr lang="en-US" sz="900" dirty="0">
                        <a:cs typeface="B Yekan" pitchFamily="2" charset="-78"/>
                      </a:endParaRPr>
                    </a:p>
                  </a:txBody>
                  <a:tcPr/>
                </a:tc>
                <a:tc>
                  <a:txBody>
                    <a:bodyPr/>
                    <a:lstStyle/>
                    <a:p>
                      <a:pPr algn="ctr" rtl="1"/>
                      <a:r>
                        <a:rPr lang="fa-IR" sz="900" dirty="0" smtClean="0">
                          <a:cs typeface="B Yekan" pitchFamily="2" charset="-78"/>
                        </a:rPr>
                        <a:t>طولانی</a:t>
                      </a:r>
                      <a:endParaRPr lang="en-US" sz="900" dirty="0">
                        <a:cs typeface="B Yekan" pitchFamily="2" charset="-78"/>
                      </a:endParaRPr>
                    </a:p>
                  </a:txBody>
                  <a:tcPr/>
                </a:tc>
                <a:tc>
                  <a:txBody>
                    <a:bodyPr/>
                    <a:lstStyle/>
                    <a:p>
                      <a:pPr algn="ctr" rtl="1"/>
                      <a:r>
                        <a:rPr lang="fa-IR" sz="900" dirty="0" smtClean="0">
                          <a:cs typeface="B Yekan" pitchFamily="2" charset="-78"/>
                        </a:rPr>
                        <a:t>کافی برای فعال نگهداشتن منابع محدودیت</a:t>
                      </a:r>
                      <a:endParaRPr lang="en-US" sz="900" dirty="0">
                        <a:cs typeface="B Yekan" pitchFamily="2" charset="-78"/>
                      </a:endParaRPr>
                    </a:p>
                  </a:txBody>
                  <a:tcPr/>
                </a:tc>
                <a:tc>
                  <a:txBody>
                    <a:bodyPr/>
                    <a:lstStyle/>
                    <a:p>
                      <a:pPr algn="ctr" rtl="1"/>
                      <a:r>
                        <a:rPr lang="fa-IR" sz="1100" dirty="0" smtClean="0">
                          <a:cs typeface="B Yekan" pitchFamily="2" charset="-78"/>
                        </a:rPr>
                        <a:t>زمان تحویل</a:t>
                      </a:r>
                      <a:endParaRPr lang="en-US" sz="1100" dirty="0">
                        <a:cs typeface="B Yekan" pitchFamily="2" charset="-78"/>
                      </a:endParaRPr>
                    </a:p>
                  </a:txBody>
                  <a:tcPr/>
                </a:tc>
              </a:tr>
              <a:tr h="370840">
                <a:tc>
                  <a:txBody>
                    <a:bodyPr/>
                    <a:lstStyle/>
                    <a:p>
                      <a:pPr algn="ctr" rtl="1"/>
                      <a:r>
                        <a:rPr lang="fa-IR" sz="900" dirty="0" smtClean="0">
                          <a:cs typeface="B Yekan" pitchFamily="2" charset="-78"/>
                        </a:rPr>
                        <a:t>خیلی کوتاه</a:t>
                      </a:r>
                      <a:endParaRPr lang="en-US" sz="900" dirty="0">
                        <a:cs typeface="B Yeka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900" dirty="0" smtClean="0">
                          <a:cs typeface="B Yekan" pitchFamily="2" charset="-78"/>
                        </a:rPr>
                        <a:t>طولانی</a:t>
                      </a:r>
                      <a:endParaRPr lang="en-US" sz="900" dirty="0" smtClean="0">
                        <a:cs typeface="B Yekan" pitchFamily="2" charset="-78"/>
                      </a:endParaRPr>
                    </a:p>
                    <a:p>
                      <a:pPr algn="ctr" rtl="1"/>
                      <a:endParaRPr lang="en-US" sz="900" dirty="0">
                        <a:cs typeface="B Yekan" pitchFamily="2" charset="-78"/>
                      </a:endParaRPr>
                    </a:p>
                  </a:txBody>
                  <a:tcPr/>
                </a:tc>
                <a:tc>
                  <a:txBody>
                    <a:bodyPr/>
                    <a:lstStyle/>
                    <a:p>
                      <a:pPr algn="ctr" rtl="1"/>
                      <a:r>
                        <a:rPr lang="fa-IR" sz="900" dirty="0" smtClean="0">
                          <a:cs typeface="B Yekan" pitchFamily="2" charset="-78"/>
                        </a:rPr>
                        <a:t>کوتاه</a:t>
                      </a:r>
                      <a:endParaRPr lang="en-US" sz="900" dirty="0">
                        <a:cs typeface="B Yekan" pitchFamily="2" charset="-78"/>
                      </a:endParaRPr>
                    </a:p>
                  </a:txBody>
                  <a:tcPr/>
                </a:tc>
                <a:tc>
                  <a:txBody>
                    <a:bodyPr/>
                    <a:lstStyle/>
                    <a:p>
                      <a:pPr algn="ctr" rtl="1"/>
                      <a:r>
                        <a:rPr lang="fa-IR" sz="1100" dirty="0" smtClean="0">
                          <a:cs typeface="B Yekan" pitchFamily="2" charset="-78"/>
                        </a:rPr>
                        <a:t>زمان سیکل تولید</a:t>
                      </a:r>
                      <a:endParaRPr lang="en-US" sz="1100" dirty="0">
                        <a:cs typeface="B Yekan" pitchFamily="2" charset="-78"/>
                      </a:endParaRPr>
                    </a:p>
                  </a:txBody>
                  <a:tcPr/>
                </a:tc>
              </a:tr>
              <a:tr h="370840">
                <a:tc>
                  <a:txBody>
                    <a:bodyPr/>
                    <a:lstStyle/>
                    <a:p>
                      <a:pPr algn="ctr" rtl="1"/>
                      <a:r>
                        <a:rPr lang="fa-IR" sz="900" dirty="0" smtClean="0">
                          <a:cs typeface="B Yekan" pitchFamily="2" charset="-78"/>
                        </a:rPr>
                        <a:t>چند مهارته ، تمرکز بر روی کار گروهی</a:t>
                      </a:r>
                      <a:endParaRPr lang="en-US" sz="900" dirty="0">
                        <a:cs typeface="B Yekan" pitchFamily="2" charset="-78"/>
                      </a:endParaRPr>
                    </a:p>
                  </a:txBody>
                  <a:tcPr/>
                </a:tc>
                <a:tc>
                  <a:txBody>
                    <a:bodyPr/>
                    <a:lstStyle/>
                    <a:p>
                      <a:pPr algn="ctr" rtl="1"/>
                      <a:r>
                        <a:rPr lang="fa-IR" sz="900" dirty="0" smtClean="0">
                          <a:cs typeface="B Yekan" pitchFamily="2" charset="-78"/>
                        </a:rPr>
                        <a:t>مهارتهای تخصصی</a:t>
                      </a:r>
                      <a:endParaRPr lang="en-US" sz="900" dirty="0">
                        <a:cs typeface="B Yekan" pitchFamily="2" charset="-78"/>
                      </a:endParaRPr>
                    </a:p>
                  </a:txBody>
                  <a:tcPr/>
                </a:tc>
                <a:tc>
                  <a:txBody>
                    <a:bodyPr/>
                    <a:lstStyle/>
                    <a:p>
                      <a:pPr algn="ctr" rtl="1"/>
                      <a:r>
                        <a:rPr lang="fa-IR" sz="900" dirty="0" smtClean="0">
                          <a:cs typeface="B Yekan" pitchFamily="2" charset="-78"/>
                        </a:rPr>
                        <a:t>تا حدودی تخصصی ، تمرکز بر کار گروهی ، کارکنان جزء لاینفک کل سیستم می باشند</a:t>
                      </a:r>
                      <a:endParaRPr lang="en-US" sz="900" dirty="0">
                        <a:cs typeface="B Yekan" pitchFamily="2" charset="-78"/>
                      </a:endParaRPr>
                    </a:p>
                  </a:txBody>
                  <a:tcPr/>
                </a:tc>
                <a:tc>
                  <a:txBody>
                    <a:bodyPr/>
                    <a:lstStyle/>
                    <a:p>
                      <a:pPr algn="ctr" rtl="1"/>
                      <a:r>
                        <a:rPr lang="fa-IR" sz="1100" dirty="0" smtClean="0">
                          <a:cs typeface="B Yekan" pitchFamily="2" charset="-78"/>
                        </a:rPr>
                        <a:t>مهارتهای کاری</a:t>
                      </a:r>
                      <a:endParaRPr lang="en-US" sz="1100" dirty="0">
                        <a:cs typeface="B Yekan" pitchFamily="2" charset="-78"/>
                      </a:endParaRPr>
                    </a:p>
                  </a:txBody>
                  <a:tcPr/>
                </a:tc>
              </a:tr>
              <a:tr h="370840">
                <a:tc>
                  <a:txBody>
                    <a:bodyPr/>
                    <a:lstStyle/>
                    <a:p>
                      <a:pPr algn="ctr" rtl="1"/>
                      <a:r>
                        <a:rPr lang="fa-IR" sz="900" dirty="0" smtClean="0">
                          <a:cs typeface="B Yekan" pitchFamily="2" charset="-78"/>
                        </a:rPr>
                        <a:t>کیفیت در منبع ، کارگر مسئول</a:t>
                      </a:r>
                      <a:r>
                        <a:rPr lang="fa-IR" sz="900" baseline="0" dirty="0" smtClean="0">
                          <a:cs typeface="B Yekan" pitchFamily="2" charset="-78"/>
                        </a:rPr>
                        <a:t> کیفیت است ، ضایعات صفر بعنوان هدف</a:t>
                      </a:r>
                      <a:endParaRPr lang="en-US" sz="900" dirty="0">
                        <a:cs typeface="B Yekan" pitchFamily="2" charset="-78"/>
                      </a:endParaRPr>
                    </a:p>
                  </a:txBody>
                  <a:tcPr/>
                </a:tc>
                <a:tc>
                  <a:txBody>
                    <a:bodyPr/>
                    <a:lstStyle/>
                    <a:p>
                      <a:pPr algn="ctr" rtl="1"/>
                      <a:r>
                        <a:rPr lang="fa-IR" sz="900" dirty="0" smtClean="0">
                          <a:cs typeface="B Yekan" pitchFamily="2" charset="-78"/>
                        </a:rPr>
                        <a:t>کاربرد تصادفی ، چند ایستگاه بازرسی ، مقدار مجاز برای ضایعات</a:t>
                      </a:r>
                      <a:endParaRPr lang="en-US" sz="900" dirty="0">
                        <a:cs typeface="B Yekan" pitchFamily="2" charset="-78"/>
                      </a:endParaRPr>
                    </a:p>
                  </a:txBody>
                  <a:tcPr/>
                </a:tc>
                <a:tc>
                  <a:txBody>
                    <a:bodyPr/>
                    <a:lstStyle/>
                    <a:p>
                      <a:pPr algn="ctr" rtl="1"/>
                      <a:r>
                        <a:rPr lang="fa-IR" sz="900" dirty="0" smtClean="0">
                          <a:cs typeface="B Yekan" pitchFamily="2" charset="-78"/>
                        </a:rPr>
                        <a:t>تاکید بر بهبود کیفیت از طریق کاهش موجودی و همزمانی بهتر فرایند تولید</a:t>
                      </a:r>
                      <a:endParaRPr lang="en-US" sz="900" dirty="0">
                        <a:cs typeface="B Yekan" pitchFamily="2" charset="-78"/>
                      </a:endParaRPr>
                    </a:p>
                  </a:txBody>
                  <a:tcPr/>
                </a:tc>
                <a:tc>
                  <a:txBody>
                    <a:bodyPr/>
                    <a:lstStyle/>
                    <a:p>
                      <a:pPr algn="ctr" rtl="1"/>
                      <a:r>
                        <a:rPr lang="fa-IR" sz="1100" dirty="0" smtClean="0">
                          <a:cs typeface="B Yekan" pitchFamily="2" charset="-78"/>
                        </a:rPr>
                        <a:t>کنترل کیفیت</a:t>
                      </a:r>
                      <a:endParaRPr lang="en-US" sz="1100" dirty="0">
                        <a:cs typeface="B Yekan" pitchFamily="2" charset="-78"/>
                      </a:endParaRPr>
                    </a:p>
                  </a:txBody>
                  <a:tcPr/>
                </a:tc>
              </a:tr>
            </a:tbl>
          </a:graphicData>
        </a:graphic>
      </p:graphicFrame>
    </p:spTree>
    <p:extLst>
      <p:ext uri="{BB962C8B-B14F-4D97-AF65-F5344CB8AC3E}">
        <p14:creationId xmlns:p14="http://schemas.microsoft.com/office/powerpoint/2010/main" val="30944119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smtClean="0">
                <a:cs typeface="B Yekan" panose="00000400000000000000" pitchFamily="2" charset="-78"/>
              </a:rPr>
              <a:t>حل تمرین 1</a:t>
            </a:r>
            <a:endParaRPr lang="en-US" sz="3200" b="1" dirty="0">
              <a:cs typeface="B Yekan" panose="00000400000000000000" pitchFamily="2" charset="-78"/>
            </a:endParaRPr>
          </a:p>
        </p:txBody>
      </p:sp>
      <p:sp>
        <p:nvSpPr>
          <p:cNvPr id="5" name="Title 1"/>
          <p:cNvSpPr txBox="1">
            <a:spLocks/>
          </p:cNvSpPr>
          <p:nvPr/>
        </p:nvSpPr>
        <p:spPr>
          <a:xfrm>
            <a:off x="381000" y="1524000"/>
            <a:ext cx="8458200" cy="3048000"/>
          </a:xfrm>
          <a:prstGeom prst="rect">
            <a:avLst/>
          </a:prstGeom>
        </p:spPr>
        <p:txBody>
          <a:bodyPr vert="horz" anchor="ctr">
            <a:noAutofit/>
          </a:bodyPr>
          <a:lstStyle/>
          <a:p>
            <a:pPr lvl="0" algn="just" rtl="1">
              <a:lnSpc>
                <a:spcPct val="200000"/>
              </a:lnSpc>
              <a:spcBef>
                <a:spcPct val="0"/>
              </a:spcBef>
            </a:pPr>
            <a:r>
              <a:rPr lang="fa-IR" sz="1600" dirty="0" smtClean="0">
                <a:solidFill>
                  <a:schemeClr val="tx2"/>
                </a:solidFill>
                <a:latin typeface="+mj-lt"/>
                <a:ea typeface="+mj-ea"/>
                <a:cs typeface="B Yekan" pitchFamily="2" charset="-78"/>
              </a:rPr>
              <a:t>شركتي به مونتاژ ميزهاي آشپزخانه با استفاده از چهار عدد پايه و يك صفحه رويي ميز مي پرداز د . اين اقلالام</a:t>
            </a:r>
          </a:p>
          <a:p>
            <a:pPr lvl="0" algn="just" rtl="1">
              <a:lnSpc>
                <a:spcPct val="200000"/>
              </a:lnSpc>
              <a:spcBef>
                <a:spcPct val="0"/>
              </a:spcBef>
            </a:pPr>
            <a:r>
              <a:rPr lang="fa-IR" sz="1600" dirty="0" smtClean="0">
                <a:solidFill>
                  <a:schemeClr val="tx2"/>
                </a:solidFill>
                <a:latin typeface="+mj-lt"/>
                <a:ea typeface="+mj-ea"/>
                <a:cs typeface="B Yekan" pitchFamily="2" charset="-78"/>
              </a:rPr>
              <a:t>بترتيب داراي زمان هاي انتظار تامين ۲ و ۳ هفته هستند و مونتاژ آنها ۱ هفته بطور مي انجامد . اين شركت سفارشاتي براي ۲۰ عدد ميز كه بايد در هفته پنجم تحويل شوند و ۴۰ عدد ميز ديگر كه بايد در هفته هفتم</a:t>
            </a:r>
          </a:p>
          <a:p>
            <a:pPr lvl="0" algn="just" rtl="1">
              <a:lnSpc>
                <a:spcPct val="200000"/>
              </a:lnSpc>
              <a:spcBef>
                <a:spcPct val="0"/>
              </a:spcBef>
            </a:pPr>
            <a:r>
              <a:rPr lang="fa-IR" sz="1600" dirty="0" smtClean="0">
                <a:solidFill>
                  <a:schemeClr val="tx2"/>
                </a:solidFill>
                <a:latin typeface="+mj-lt"/>
                <a:ea typeface="+mj-ea"/>
                <a:cs typeface="B Yekan" pitchFamily="2" charset="-78"/>
              </a:rPr>
              <a:t>تحويل شوند را دريافت كرده است. موجودي فعلي شركت، ۲ عدد ميز كامل، ۴۰ عدد پايه و ۲۲ عدد صفحه روي ميز. قطعات چه زماني بايد سفارش داده شوند ؟</a:t>
            </a:r>
          </a:p>
          <a:p>
            <a:pPr lvl="0" algn="just" rtl="1">
              <a:lnSpc>
                <a:spcPct val="200000"/>
              </a:lnSpc>
              <a:spcBef>
                <a:spcPct val="0"/>
              </a:spcBef>
            </a:pPr>
            <a:endParaRPr lang="fa-IR" dirty="0" smtClean="0">
              <a:solidFill>
                <a:schemeClr val="tx2"/>
              </a:solidFill>
              <a:latin typeface="+mj-lt"/>
              <a:ea typeface="+mj-ea"/>
              <a:cs typeface="B Yekan" pitchFamily="2" charset="-78"/>
            </a:endParaRPr>
          </a:p>
        </p:txBody>
      </p:sp>
      <p:pic>
        <p:nvPicPr>
          <p:cNvPr id="7170" name="Picture 2"/>
          <p:cNvPicPr>
            <a:picLocks noChangeAspect="1" noChangeArrowheads="1"/>
          </p:cNvPicPr>
          <p:nvPr/>
        </p:nvPicPr>
        <p:blipFill>
          <a:blip r:embed="rId2" cstate="print"/>
          <a:srcRect l="20700" t="28409" r="19572" b="14773"/>
          <a:stretch>
            <a:fillRect/>
          </a:stretch>
        </p:blipFill>
        <p:spPr bwMode="auto">
          <a:xfrm>
            <a:off x="1676400" y="4038600"/>
            <a:ext cx="5410200" cy="2698228"/>
          </a:xfrm>
          <a:prstGeom prst="rect">
            <a:avLst/>
          </a:prstGeom>
          <a:noFill/>
          <a:ln w="9525">
            <a:noFill/>
            <a:miter lim="800000"/>
            <a:headEnd/>
            <a:tailEnd/>
          </a:ln>
        </p:spPr>
      </p:pic>
    </p:spTree>
    <p:extLst>
      <p:ext uri="{BB962C8B-B14F-4D97-AF65-F5344CB8AC3E}">
        <p14:creationId xmlns:p14="http://schemas.microsoft.com/office/powerpoint/2010/main" val="39035580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smtClean="0">
                <a:cs typeface="B Yekan" panose="00000400000000000000" pitchFamily="2" charset="-78"/>
              </a:rPr>
              <a:t>حل تمرین 1</a:t>
            </a:r>
            <a:endParaRPr lang="en-US" sz="3200" b="1" dirty="0">
              <a:cs typeface="B Yekan" panose="00000400000000000000" pitchFamily="2" charset="-78"/>
            </a:endParaRPr>
          </a:p>
        </p:txBody>
      </p:sp>
      <p:sp>
        <p:nvSpPr>
          <p:cNvPr id="5" name="Title 1"/>
          <p:cNvSpPr txBox="1">
            <a:spLocks/>
          </p:cNvSpPr>
          <p:nvPr/>
        </p:nvSpPr>
        <p:spPr>
          <a:xfrm>
            <a:off x="381000" y="1524000"/>
            <a:ext cx="8458200" cy="1371600"/>
          </a:xfrm>
          <a:prstGeom prst="rect">
            <a:avLst/>
          </a:prstGeom>
        </p:spPr>
        <p:txBody>
          <a:bodyPr vert="horz" anchor="ctr">
            <a:noAutofit/>
          </a:bodyPr>
          <a:lstStyle/>
          <a:p>
            <a:pPr lvl="0" algn="just" rtl="1">
              <a:lnSpc>
                <a:spcPct val="200000"/>
              </a:lnSpc>
              <a:spcBef>
                <a:spcPct val="0"/>
              </a:spcBef>
            </a:pPr>
            <a:r>
              <a:rPr lang="fa-IR" sz="1600" dirty="0" smtClean="0">
                <a:solidFill>
                  <a:schemeClr val="tx2"/>
                </a:solidFill>
                <a:latin typeface="+mj-lt"/>
                <a:ea typeface="+mj-ea"/>
                <a:cs typeface="B Yekan" pitchFamily="2" charset="-78"/>
              </a:rPr>
              <a:t>سفارشات، برنامه زمان بندي توليد زير را كه نشان دهند نيازهاي ناخالص براي سطح صفر ( ۰) است را ارائه مي</a:t>
            </a:r>
          </a:p>
          <a:p>
            <a:pPr lvl="0" algn="just" rtl="1">
              <a:lnSpc>
                <a:spcPct val="200000"/>
              </a:lnSpc>
              <a:spcBef>
                <a:spcPct val="0"/>
              </a:spcBef>
            </a:pPr>
            <a:r>
              <a:rPr lang="fa-IR" sz="1600" dirty="0" smtClean="0">
                <a:solidFill>
                  <a:schemeClr val="tx2"/>
                </a:solidFill>
                <a:latin typeface="+mj-lt"/>
                <a:ea typeface="+mj-ea"/>
                <a:cs typeface="B Yekan" pitchFamily="2" charset="-78"/>
              </a:rPr>
              <a:t>دهند.</a:t>
            </a:r>
            <a:endParaRPr lang="fa-IR" dirty="0" smtClean="0">
              <a:solidFill>
                <a:schemeClr val="tx2"/>
              </a:solidFill>
              <a:latin typeface="+mj-lt"/>
              <a:ea typeface="+mj-ea"/>
              <a:cs typeface="B Yekan" pitchFamily="2" charset="-78"/>
            </a:endParaRPr>
          </a:p>
        </p:txBody>
      </p:sp>
      <p:graphicFrame>
        <p:nvGraphicFramePr>
          <p:cNvPr id="6" name="Table 5"/>
          <p:cNvGraphicFramePr>
            <a:graphicFrameLocks noGrp="1"/>
          </p:cNvGraphicFramePr>
          <p:nvPr/>
        </p:nvGraphicFramePr>
        <p:xfrm>
          <a:off x="304800" y="3048000"/>
          <a:ext cx="8534400" cy="1899571"/>
        </p:xfrm>
        <a:graphic>
          <a:graphicData uri="http://schemas.openxmlformats.org/drawingml/2006/table">
            <a:tbl>
              <a:tblPr firstRow="1" bandRow="1">
                <a:tableStyleId>{5C22544A-7EE6-4342-B048-85BDC9FD1C3A}</a:tableStyleId>
              </a:tblPr>
              <a:tblGrid>
                <a:gridCol w="982266"/>
                <a:gridCol w="982266"/>
                <a:gridCol w="982266"/>
                <a:gridCol w="982266"/>
                <a:gridCol w="982266"/>
                <a:gridCol w="982266"/>
                <a:gridCol w="982266"/>
                <a:gridCol w="1658538"/>
              </a:tblGrid>
              <a:tr h="226336">
                <a:tc>
                  <a:txBody>
                    <a:bodyPr/>
                    <a:lstStyle/>
                    <a:p>
                      <a:pPr algn="ctr" rtl="1"/>
                      <a:r>
                        <a:rPr lang="fa-IR" b="0" dirty="0" smtClean="0">
                          <a:cs typeface="B Yekan" pitchFamily="2" charset="-78"/>
                        </a:rPr>
                        <a:t>7</a:t>
                      </a:r>
                      <a:endParaRPr lang="en-US" b="0" dirty="0">
                        <a:cs typeface="B Yekan" pitchFamily="2" charset="-78"/>
                      </a:endParaRPr>
                    </a:p>
                  </a:txBody>
                  <a:tcPr/>
                </a:tc>
                <a:tc>
                  <a:txBody>
                    <a:bodyPr/>
                    <a:lstStyle/>
                    <a:p>
                      <a:pPr algn="ctr" rtl="1"/>
                      <a:r>
                        <a:rPr lang="fa-IR" b="0" dirty="0" smtClean="0">
                          <a:cs typeface="B Yekan" pitchFamily="2" charset="-78"/>
                        </a:rPr>
                        <a:t>6</a:t>
                      </a:r>
                      <a:endParaRPr lang="en-US" b="0" dirty="0">
                        <a:cs typeface="B Yekan" pitchFamily="2" charset="-78"/>
                      </a:endParaRPr>
                    </a:p>
                  </a:txBody>
                  <a:tcPr/>
                </a:tc>
                <a:tc>
                  <a:txBody>
                    <a:bodyPr/>
                    <a:lstStyle/>
                    <a:p>
                      <a:pPr algn="ctr" rtl="1"/>
                      <a:r>
                        <a:rPr lang="fa-IR" b="0" dirty="0" smtClean="0">
                          <a:cs typeface="B Yekan" pitchFamily="2" charset="-78"/>
                        </a:rPr>
                        <a:t>5</a:t>
                      </a:r>
                      <a:endParaRPr lang="en-US" b="0" dirty="0">
                        <a:cs typeface="B Yekan" pitchFamily="2" charset="-78"/>
                      </a:endParaRPr>
                    </a:p>
                  </a:txBody>
                  <a:tcPr/>
                </a:tc>
                <a:tc>
                  <a:txBody>
                    <a:bodyPr/>
                    <a:lstStyle/>
                    <a:p>
                      <a:pPr algn="ctr" rtl="1"/>
                      <a:r>
                        <a:rPr lang="fa-IR" b="0" dirty="0" smtClean="0">
                          <a:cs typeface="B Yekan" pitchFamily="2" charset="-78"/>
                        </a:rPr>
                        <a:t>4</a:t>
                      </a:r>
                      <a:endParaRPr lang="en-US" b="0" dirty="0">
                        <a:cs typeface="B Yekan" pitchFamily="2" charset="-78"/>
                      </a:endParaRPr>
                    </a:p>
                  </a:txBody>
                  <a:tcPr/>
                </a:tc>
                <a:tc>
                  <a:txBody>
                    <a:bodyPr/>
                    <a:lstStyle/>
                    <a:p>
                      <a:pPr algn="ctr" rtl="1"/>
                      <a:r>
                        <a:rPr lang="fa-IR" b="0" dirty="0" smtClean="0">
                          <a:cs typeface="B Yekan" pitchFamily="2" charset="-78"/>
                        </a:rPr>
                        <a:t>3</a:t>
                      </a:r>
                      <a:endParaRPr lang="en-US" b="0" dirty="0">
                        <a:cs typeface="B Yekan" pitchFamily="2" charset="-78"/>
                      </a:endParaRPr>
                    </a:p>
                  </a:txBody>
                  <a:tcPr/>
                </a:tc>
                <a:tc>
                  <a:txBody>
                    <a:bodyPr/>
                    <a:lstStyle/>
                    <a:p>
                      <a:pPr algn="ctr" rtl="1"/>
                      <a:r>
                        <a:rPr lang="fa-IR" b="0" dirty="0" smtClean="0">
                          <a:cs typeface="B Yekan" pitchFamily="2" charset="-78"/>
                        </a:rPr>
                        <a:t>2</a:t>
                      </a:r>
                      <a:endParaRPr lang="en-US" b="0" dirty="0">
                        <a:cs typeface="B Yekan" pitchFamily="2" charset="-78"/>
                      </a:endParaRPr>
                    </a:p>
                  </a:txBody>
                  <a:tcPr/>
                </a:tc>
                <a:tc>
                  <a:txBody>
                    <a:bodyPr/>
                    <a:lstStyle/>
                    <a:p>
                      <a:pPr algn="ctr" rtl="1"/>
                      <a:r>
                        <a:rPr lang="fa-IR" b="0" dirty="0" smtClean="0">
                          <a:cs typeface="B Yekan" pitchFamily="2" charset="-78"/>
                        </a:rPr>
                        <a:t>1</a:t>
                      </a:r>
                      <a:endParaRPr lang="en-US" b="0" dirty="0">
                        <a:cs typeface="B Yekan" pitchFamily="2" charset="-78"/>
                      </a:endParaRPr>
                    </a:p>
                  </a:txBody>
                  <a:tcPr/>
                </a:tc>
                <a:tc>
                  <a:txBody>
                    <a:bodyPr/>
                    <a:lstStyle/>
                    <a:p>
                      <a:pPr algn="ctr" rtl="1"/>
                      <a:r>
                        <a:rPr lang="fa-IR" b="0" dirty="0" smtClean="0">
                          <a:cs typeface="B Yekan" pitchFamily="2" charset="-78"/>
                        </a:rPr>
                        <a:t>هفته</a:t>
                      </a:r>
                      <a:endParaRPr lang="en-US" b="0" dirty="0">
                        <a:cs typeface="B Yekan" pitchFamily="2" charset="-78"/>
                      </a:endParaRPr>
                    </a:p>
                  </a:txBody>
                  <a:tcPr/>
                </a:tc>
              </a:tr>
              <a:tr h="314611">
                <a:tc>
                  <a:txBody>
                    <a:bodyPr/>
                    <a:lstStyle/>
                    <a:p>
                      <a:pPr algn="ctr" rtl="1"/>
                      <a:r>
                        <a:rPr lang="fa-IR" sz="1400" b="0" dirty="0" smtClean="0">
                          <a:cs typeface="B Yekan" pitchFamily="2" charset="-78"/>
                        </a:rPr>
                        <a:t>40</a:t>
                      </a:r>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r>
                        <a:rPr lang="fa-IR" sz="1400" b="0" dirty="0" smtClean="0">
                          <a:cs typeface="B Yekan" pitchFamily="2" charset="-78"/>
                        </a:rPr>
                        <a:t>20</a:t>
                      </a:r>
                      <a:endParaRPr lang="en-US" sz="1400" b="0" dirty="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r>
                        <a:rPr lang="fa-IR" sz="1400" b="0" dirty="0" smtClean="0">
                          <a:cs typeface="B Yekan" pitchFamily="2" charset="-78"/>
                        </a:rPr>
                        <a:t>نیاز های ناخالص</a:t>
                      </a:r>
                      <a:endParaRPr lang="en-US" sz="1400" b="0" dirty="0">
                        <a:cs typeface="B Yekan" pitchFamily="2" charset="-78"/>
                      </a:endParaRPr>
                    </a:p>
                  </a:txBody>
                  <a:tcPr/>
                </a:tc>
              </a:tr>
              <a:tr h="188613">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r>
                        <a:rPr lang="fa-IR" sz="1400" b="0" dirty="0" smtClean="0">
                          <a:cs typeface="B Yekan" pitchFamily="2" charset="-78"/>
                        </a:rPr>
                        <a:t>2</a:t>
                      </a:r>
                      <a:endParaRPr lang="en-US" sz="1400" b="0" dirty="0">
                        <a:cs typeface="B Yekan" pitchFamily="2" charset="-78"/>
                      </a:endParaRPr>
                    </a:p>
                  </a:txBody>
                  <a:tcPr/>
                </a:tc>
                <a:tc>
                  <a:txBody>
                    <a:bodyPr/>
                    <a:lstStyle/>
                    <a:p>
                      <a:pPr algn="ctr" rtl="1"/>
                      <a:r>
                        <a:rPr lang="fa-IR" sz="1400" b="0" dirty="0" smtClean="0">
                          <a:cs typeface="B Yekan" pitchFamily="2" charset="-78"/>
                        </a:rPr>
                        <a:t>2</a:t>
                      </a:r>
                      <a:endParaRPr lang="en-US" sz="1400" b="0" dirty="0">
                        <a:cs typeface="B Yekan" pitchFamily="2" charset="-78"/>
                      </a:endParaRPr>
                    </a:p>
                  </a:txBody>
                  <a:tcPr/>
                </a:tc>
                <a:tc>
                  <a:txBody>
                    <a:bodyPr/>
                    <a:lstStyle/>
                    <a:p>
                      <a:pPr algn="ctr" rtl="1"/>
                      <a:r>
                        <a:rPr lang="fa-IR" sz="1400" b="0" dirty="0" smtClean="0">
                          <a:cs typeface="B Yekan" pitchFamily="2" charset="-78"/>
                        </a:rPr>
                        <a:t>2</a:t>
                      </a:r>
                      <a:endParaRPr lang="en-US" sz="1400" b="0" dirty="0">
                        <a:cs typeface="B Yekan" pitchFamily="2" charset="-78"/>
                      </a:endParaRPr>
                    </a:p>
                  </a:txBody>
                  <a:tcPr/>
                </a:tc>
                <a:tc>
                  <a:txBody>
                    <a:bodyPr/>
                    <a:lstStyle/>
                    <a:p>
                      <a:pPr algn="ctr" rtl="1"/>
                      <a:r>
                        <a:rPr lang="fa-IR" sz="1400" b="0" dirty="0" smtClean="0">
                          <a:cs typeface="B Yekan" pitchFamily="2" charset="-78"/>
                        </a:rPr>
                        <a:t>2</a:t>
                      </a:r>
                      <a:endParaRPr lang="en-US" sz="1400" b="0" dirty="0">
                        <a:cs typeface="B Yekan" pitchFamily="2" charset="-78"/>
                      </a:endParaRPr>
                    </a:p>
                  </a:txBody>
                  <a:tcPr/>
                </a:tc>
                <a:tc>
                  <a:txBody>
                    <a:bodyPr/>
                    <a:lstStyle/>
                    <a:p>
                      <a:pPr algn="ctr" rtl="1"/>
                      <a:r>
                        <a:rPr lang="fa-IR" sz="1400" b="0" dirty="0" smtClean="0">
                          <a:cs typeface="B Yekan" pitchFamily="2" charset="-78"/>
                        </a:rPr>
                        <a:t>2</a:t>
                      </a:r>
                      <a:endParaRPr lang="en-US" sz="1400" b="0" dirty="0">
                        <a:cs typeface="B Yekan" pitchFamily="2" charset="-78"/>
                      </a:endParaRPr>
                    </a:p>
                  </a:txBody>
                  <a:tcPr/>
                </a:tc>
                <a:tc>
                  <a:txBody>
                    <a:bodyPr/>
                    <a:lstStyle/>
                    <a:p>
                      <a:pPr algn="ctr" rtl="1"/>
                      <a:r>
                        <a:rPr lang="fa-IR" sz="1400" b="0" dirty="0" smtClean="0">
                          <a:cs typeface="B Yekan" pitchFamily="2" charset="-78"/>
                        </a:rPr>
                        <a:t>موجودی</a:t>
                      </a:r>
                      <a:endParaRPr lang="en-US" sz="1400" b="0" dirty="0">
                        <a:cs typeface="B Yekan" pitchFamily="2" charset="-78"/>
                      </a:endParaRPr>
                    </a:p>
                  </a:txBody>
                  <a:tcPr/>
                </a:tc>
              </a:tr>
              <a:tr h="188613">
                <a:tc>
                  <a:txBody>
                    <a:bodyPr/>
                    <a:lstStyle/>
                    <a:p>
                      <a:pPr algn="ctr" rtl="1"/>
                      <a:r>
                        <a:rPr lang="fa-IR" sz="1400" b="0" dirty="0" smtClean="0">
                          <a:cs typeface="B Yekan" pitchFamily="2" charset="-78"/>
                        </a:rPr>
                        <a:t>40</a:t>
                      </a:r>
                      <a:endParaRPr lang="en-US" sz="1400" b="0" dirty="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r>
                        <a:rPr lang="fa-IR" sz="1400" b="0" dirty="0" smtClean="0">
                          <a:cs typeface="B Yekan" pitchFamily="2" charset="-78"/>
                        </a:rPr>
                        <a:t>18</a:t>
                      </a:r>
                      <a:endParaRPr lang="en-US" sz="1400" b="0" dirty="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r>
                        <a:rPr lang="fa-IR" sz="1400" b="0" dirty="0" smtClean="0">
                          <a:cs typeface="B Yekan" pitchFamily="2" charset="-78"/>
                        </a:rPr>
                        <a:t>نیاز های خالص </a:t>
                      </a:r>
                      <a:endParaRPr lang="en-US" sz="1400" b="0" dirty="0">
                        <a:cs typeface="B Yekan" pitchFamily="2" charset="-78"/>
                      </a:endParaRPr>
                    </a:p>
                  </a:txBody>
                  <a:tcPr/>
                </a:tc>
              </a:tr>
              <a:tr h="188613">
                <a:tc>
                  <a:txBody>
                    <a:bodyPr/>
                    <a:lstStyle/>
                    <a:p>
                      <a:pPr algn="ctr" rtl="1"/>
                      <a:endParaRPr lang="en-US" sz="1400" b="0">
                        <a:cs typeface="B Yekan" pitchFamily="2" charset="-78"/>
                      </a:endParaRPr>
                    </a:p>
                  </a:txBody>
                  <a:tcPr/>
                </a:tc>
                <a:tc>
                  <a:txBody>
                    <a:bodyPr/>
                    <a:lstStyle/>
                    <a:p>
                      <a:pPr algn="ctr" rtl="1"/>
                      <a:r>
                        <a:rPr lang="fa-IR" sz="1400" b="0" dirty="0" smtClean="0">
                          <a:cs typeface="B Yekan" pitchFamily="2" charset="-78"/>
                        </a:rPr>
                        <a:t>40</a:t>
                      </a:r>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r>
                        <a:rPr lang="fa-IR" sz="1400" b="0" dirty="0" smtClean="0">
                          <a:cs typeface="B Yekan" pitchFamily="2" charset="-78"/>
                        </a:rPr>
                        <a:t>18</a:t>
                      </a:r>
                      <a:endParaRPr lang="en-US" sz="1400" b="0" dirty="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r>
                        <a:rPr lang="fa-IR" sz="1400" b="0" dirty="0" smtClean="0">
                          <a:cs typeface="B Yekan" pitchFamily="2" charset="-78"/>
                        </a:rPr>
                        <a:t>شروع مونتاژ</a:t>
                      </a:r>
                      <a:endParaRPr lang="en-US" sz="1400" b="0" dirty="0">
                        <a:cs typeface="B Yekan" pitchFamily="2" charset="-78"/>
                      </a:endParaRPr>
                    </a:p>
                  </a:txBody>
                  <a:tcPr/>
                </a:tc>
              </a:tr>
              <a:tr h="188613">
                <a:tc>
                  <a:txBody>
                    <a:bodyPr/>
                    <a:lstStyle/>
                    <a:p>
                      <a:pPr algn="ctr" rtl="1"/>
                      <a:r>
                        <a:rPr lang="fa-IR" sz="1400" b="0" dirty="0" smtClean="0">
                          <a:cs typeface="B Yekan" pitchFamily="2" charset="-78"/>
                        </a:rPr>
                        <a:t>40</a:t>
                      </a:r>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r>
                        <a:rPr lang="fa-IR" sz="1400" b="0" dirty="0" smtClean="0">
                          <a:cs typeface="B Yekan" pitchFamily="2" charset="-78"/>
                        </a:rPr>
                        <a:t>18</a:t>
                      </a:r>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r>
                        <a:rPr lang="fa-IR" sz="1400" b="0" dirty="0" smtClean="0">
                          <a:cs typeface="B Yekan" pitchFamily="2" charset="-78"/>
                        </a:rPr>
                        <a:t>تکمیل زمان بندی شده</a:t>
                      </a:r>
                      <a:endParaRPr lang="en-US" sz="1400" b="0" dirty="0">
                        <a:cs typeface="B Yekan" pitchFamily="2" charset="-78"/>
                      </a:endParaRPr>
                    </a:p>
                  </a:txBody>
                  <a:tcPr/>
                </a:tc>
              </a:tr>
            </a:tbl>
          </a:graphicData>
        </a:graphic>
      </p:graphicFrame>
    </p:spTree>
    <p:extLst>
      <p:ext uri="{BB962C8B-B14F-4D97-AF65-F5344CB8AC3E}">
        <p14:creationId xmlns:p14="http://schemas.microsoft.com/office/powerpoint/2010/main" val="3903558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smtClean="0">
                <a:cs typeface="B Yekan" panose="00000400000000000000" pitchFamily="2" charset="-78"/>
              </a:rPr>
              <a:t>حل تمرین 1</a:t>
            </a:r>
            <a:endParaRPr lang="en-US" sz="3200" b="1" dirty="0">
              <a:cs typeface="B Yekan" panose="00000400000000000000" pitchFamily="2" charset="-78"/>
            </a:endParaRPr>
          </a:p>
        </p:txBody>
      </p:sp>
      <p:graphicFrame>
        <p:nvGraphicFramePr>
          <p:cNvPr id="6" name="Table 5"/>
          <p:cNvGraphicFramePr>
            <a:graphicFrameLocks noGrp="1"/>
          </p:cNvGraphicFramePr>
          <p:nvPr/>
        </p:nvGraphicFramePr>
        <p:xfrm>
          <a:off x="2438400" y="1600200"/>
          <a:ext cx="4724403" cy="1981200"/>
        </p:xfrm>
        <a:graphic>
          <a:graphicData uri="http://schemas.openxmlformats.org/drawingml/2006/table">
            <a:tbl>
              <a:tblPr firstRow="1" bandRow="1">
                <a:tableStyleId>{5C22544A-7EE6-4342-B048-85BDC9FD1C3A}</a:tableStyleId>
              </a:tblPr>
              <a:tblGrid>
                <a:gridCol w="543755"/>
                <a:gridCol w="543755"/>
                <a:gridCol w="543755"/>
                <a:gridCol w="543755"/>
                <a:gridCol w="543755"/>
                <a:gridCol w="543755"/>
                <a:gridCol w="543755"/>
                <a:gridCol w="918118"/>
              </a:tblGrid>
              <a:tr h="251971">
                <a:tc>
                  <a:txBody>
                    <a:bodyPr/>
                    <a:lstStyle/>
                    <a:p>
                      <a:pPr algn="ctr" rtl="1"/>
                      <a:r>
                        <a:rPr lang="fa-IR" b="0" dirty="0" smtClean="0">
                          <a:cs typeface="B Yekan" pitchFamily="2" charset="-78"/>
                        </a:rPr>
                        <a:t>7</a:t>
                      </a:r>
                      <a:endParaRPr lang="en-US" b="0" dirty="0">
                        <a:cs typeface="B Yekan" pitchFamily="2" charset="-78"/>
                      </a:endParaRPr>
                    </a:p>
                  </a:txBody>
                  <a:tcPr/>
                </a:tc>
                <a:tc>
                  <a:txBody>
                    <a:bodyPr/>
                    <a:lstStyle/>
                    <a:p>
                      <a:pPr algn="ctr" rtl="1"/>
                      <a:r>
                        <a:rPr lang="fa-IR" b="0" dirty="0" smtClean="0">
                          <a:cs typeface="B Yekan" pitchFamily="2" charset="-78"/>
                        </a:rPr>
                        <a:t>6</a:t>
                      </a:r>
                      <a:endParaRPr lang="en-US" b="0" dirty="0">
                        <a:cs typeface="B Yekan" pitchFamily="2" charset="-78"/>
                      </a:endParaRPr>
                    </a:p>
                  </a:txBody>
                  <a:tcPr/>
                </a:tc>
                <a:tc>
                  <a:txBody>
                    <a:bodyPr/>
                    <a:lstStyle/>
                    <a:p>
                      <a:pPr algn="ctr" rtl="1"/>
                      <a:r>
                        <a:rPr lang="fa-IR" b="0" dirty="0" smtClean="0">
                          <a:cs typeface="B Yekan" pitchFamily="2" charset="-78"/>
                        </a:rPr>
                        <a:t>5</a:t>
                      </a:r>
                      <a:endParaRPr lang="en-US" b="0" dirty="0">
                        <a:cs typeface="B Yekan" pitchFamily="2" charset="-78"/>
                      </a:endParaRPr>
                    </a:p>
                  </a:txBody>
                  <a:tcPr/>
                </a:tc>
                <a:tc>
                  <a:txBody>
                    <a:bodyPr/>
                    <a:lstStyle/>
                    <a:p>
                      <a:pPr algn="ctr" rtl="1"/>
                      <a:r>
                        <a:rPr lang="fa-IR" b="0" dirty="0" smtClean="0">
                          <a:cs typeface="B Yekan" pitchFamily="2" charset="-78"/>
                        </a:rPr>
                        <a:t>4</a:t>
                      </a:r>
                      <a:endParaRPr lang="en-US" b="0" dirty="0">
                        <a:cs typeface="B Yekan" pitchFamily="2" charset="-78"/>
                      </a:endParaRPr>
                    </a:p>
                  </a:txBody>
                  <a:tcPr/>
                </a:tc>
                <a:tc>
                  <a:txBody>
                    <a:bodyPr/>
                    <a:lstStyle/>
                    <a:p>
                      <a:pPr algn="ctr" rtl="1"/>
                      <a:r>
                        <a:rPr lang="fa-IR" b="0" dirty="0" smtClean="0">
                          <a:cs typeface="B Yekan" pitchFamily="2" charset="-78"/>
                        </a:rPr>
                        <a:t>3</a:t>
                      </a:r>
                      <a:endParaRPr lang="en-US" b="0" dirty="0">
                        <a:cs typeface="B Yekan" pitchFamily="2" charset="-78"/>
                      </a:endParaRPr>
                    </a:p>
                  </a:txBody>
                  <a:tcPr/>
                </a:tc>
                <a:tc>
                  <a:txBody>
                    <a:bodyPr/>
                    <a:lstStyle/>
                    <a:p>
                      <a:pPr algn="ctr" rtl="1"/>
                      <a:r>
                        <a:rPr lang="fa-IR" b="0" dirty="0" smtClean="0">
                          <a:cs typeface="B Yekan" pitchFamily="2" charset="-78"/>
                        </a:rPr>
                        <a:t>2</a:t>
                      </a:r>
                      <a:endParaRPr lang="en-US" b="0" dirty="0">
                        <a:cs typeface="B Yekan" pitchFamily="2" charset="-78"/>
                      </a:endParaRPr>
                    </a:p>
                  </a:txBody>
                  <a:tcPr/>
                </a:tc>
                <a:tc>
                  <a:txBody>
                    <a:bodyPr/>
                    <a:lstStyle/>
                    <a:p>
                      <a:pPr algn="ctr" rtl="1"/>
                      <a:r>
                        <a:rPr lang="fa-IR" b="0" dirty="0" smtClean="0">
                          <a:cs typeface="B Yekan" pitchFamily="2" charset="-78"/>
                        </a:rPr>
                        <a:t>1</a:t>
                      </a:r>
                      <a:endParaRPr lang="en-US" b="0" dirty="0">
                        <a:cs typeface="B Yekan" pitchFamily="2" charset="-78"/>
                      </a:endParaRPr>
                    </a:p>
                  </a:txBody>
                  <a:tcPr/>
                </a:tc>
                <a:tc>
                  <a:txBody>
                    <a:bodyPr/>
                    <a:lstStyle/>
                    <a:p>
                      <a:pPr algn="ctr" rtl="1"/>
                      <a:r>
                        <a:rPr lang="fa-IR" b="0" dirty="0" smtClean="0">
                          <a:cs typeface="B Yekan" pitchFamily="2" charset="-78"/>
                        </a:rPr>
                        <a:t>هفته</a:t>
                      </a:r>
                      <a:endParaRPr lang="en-US" b="0" dirty="0">
                        <a:cs typeface="B Yekan" pitchFamily="2" charset="-78"/>
                      </a:endParaRPr>
                    </a:p>
                  </a:txBody>
                  <a:tcPr/>
                </a:tc>
              </a:tr>
              <a:tr h="216734">
                <a:tc>
                  <a:txBody>
                    <a:bodyPr/>
                    <a:lstStyle/>
                    <a:p>
                      <a:pPr algn="ctr" rtl="1"/>
                      <a:r>
                        <a:rPr lang="fa-IR" sz="1400" b="0" dirty="0" smtClean="0">
                          <a:cs typeface="B Yekan" pitchFamily="2" charset="-78"/>
                        </a:rPr>
                        <a:t>40</a:t>
                      </a:r>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r>
                        <a:rPr lang="fa-IR" sz="1400" b="0" dirty="0" smtClean="0">
                          <a:cs typeface="B Yekan" pitchFamily="2" charset="-78"/>
                        </a:rPr>
                        <a:t>20</a:t>
                      </a:r>
                      <a:endParaRPr lang="en-US" sz="1400" b="0" dirty="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r>
                        <a:rPr lang="fa-IR" sz="1000" b="0" dirty="0" smtClean="0">
                          <a:cs typeface="B Yekan" pitchFamily="2" charset="-78"/>
                        </a:rPr>
                        <a:t>نیاز های ناخالص</a:t>
                      </a:r>
                      <a:endParaRPr lang="en-US" sz="1000" b="0" dirty="0">
                        <a:cs typeface="B Yekan" pitchFamily="2" charset="-78"/>
                      </a:endParaRPr>
                    </a:p>
                  </a:txBody>
                  <a:tcPr/>
                </a:tc>
              </a:tr>
              <a:tr h="209976">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r>
                        <a:rPr lang="fa-IR" sz="1400" b="0" dirty="0" smtClean="0">
                          <a:cs typeface="B Yekan" pitchFamily="2" charset="-78"/>
                        </a:rPr>
                        <a:t>2</a:t>
                      </a:r>
                      <a:endParaRPr lang="en-US" sz="1400" b="0" dirty="0">
                        <a:cs typeface="B Yekan" pitchFamily="2" charset="-78"/>
                      </a:endParaRPr>
                    </a:p>
                  </a:txBody>
                  <a:tcPr/>
                </a:tc>
                <a:tc>
                  <a:txBody>
                    <a:bodyPr/>
                    <a:lstStyle/>
                    <a:p>
                      <a:pPr algn="ctr" rtl="1"/>
                      <a:r>
                        <a:rPr lang="fa-IR" sz="1400" b="0" dirty="0" smtClean="0">
                          <a:cs typeface="B Yekan" pitchFamily="2" charset="-78"/>
                        </a:rPr>
                        <a:t>2</a:t>
                      </a:r>
                      <a:endParaRPr lang="en-US" sz="1400" b="0" dirty="0">
                        <a:cs typeface="B Yekan" pitchFamily="2" charset="-78"/>
                      </a:endParaRPr>
                    </a:p>
                  </a:txBody>
                  <a:tcPr/>
                </a:tc>
                <a:tc>
                  <a:txBody>
                    <a:bodyPr/>
                    <a:lstStyle/>
                    <a:p>
                      <a:pPr algn="ctr" rtl="1"/>
                      <a:r>
                        <a:rPr lang="fa-IR" sz="1400" b="0" dirty="0" smtClean="0">
                          <a:cs typeface="B Yekan" pitchFamily="2" charset="-78"/>
                        </a:rPr>
                        <a:t>2</a:t>
                      </a:r>
                      <a:endParaRPr lang="en-US" sz="1400" b="0" dirty="0">
                        <a:cs typeface="B Yekan" pitchFamily="2" charset="-78"/>
                      </a:endParaRPr>
                    </a:p>
                  </a:txBody>
                  <a:tcPr/>
                </a:tc>
                <a:tc>
                  <a:txBody>
                    <a:bodyPr/>
                    <a:lstStyle/>
                    <a:p>
                      <a:pPr algn="ctr" rtl="1"/>
                      <a:r>
                        <a:rPr lang="fa-IR" sz="1400" b="0" dirty="0" smtClean="0">
                          <a:cs typeface="B Yekan" pitchFamily="2" charset="-78"/>
                        </a:rPr>
                        <a:t>2</a:t>
                      </a:r>
                      <a:endParaRPr lang="en-US" sz="1400" b="0" dirty="0">
                        <a:cs typeface="B Yekan" pitchFamily="2" charset="-78"/>
                      </a:endParaRPr>
                    </a:p>
                  </a:txBody>
                  <a:tcPr/>
                </a:tc>
                <a:tc>
                  <a:txBody>
                    <a:bodyPr/>
                    <a:lstStyle/>
                    <a:p>
                      <a:pPr algn="ctr" rtl="1"/>
                      <a:r>
                        <a:rPr lang="fa-IR" sz="1400" b="0" dirty="0" smtClean="0">
                          <a:cs typeface="B Yekan" pitchFamily="2" charset="-78"/>
                        </a:rPr>
                        <a:t>2</a:t>
                      </a:r>
                      <a:endParaRPr lang="en-US" sz="1400" b="0" dirty="0">
                        <a:cs typeface="B Yekan" pitchFamily="2" charset="-78"/>
                      </a:endParaRPr>
                    </a:p>
                  </a:txBody>
                  <a:tcPr/>
                </a:tc>
                <a:tc>
                  <a:txBody>
                    <a:bodyPr/>
                    <a:lstStyle/>
                    <a:p>
                      <a:pPr algn="ctr" rtl="1"/>
                      <a:r>
                        <a:rPr lang="fa-IR" sz="1000" b="0" dirty="0" smtClean="0">
                          <a:cs typeface="B Yekan" pitchFamily="2" charset="-78"/>
                        </a:rPr>
                        <a:t>موجودی</a:t>
                      </a:r>
                      <a:endParaRPr lang="en-US" sz="1000" b="0" dirty="0">
                        <a:cs typeface="B Yekan" pitchFamily="2" charset="-78"/>
                      </a:endParaRPr>
                    </a:p>
                  </a:txBody>
                  <a:tcPr/>
                </a:tc>
              </a:tr>
              <a:tr h="209976">
                <a:tc>
                  <a:txBody>
                    <a:bodyPr/>
                    <a:lstStyle/>
                    <a:p>
                      <a:pPr algn="ctr" rtl="1"/>
                      <a:r>
                        <a:rPr lang="fa-IR" sz="1400" b="0" dirty="0" smtClean="0">
                          <a:cs typeface="B Yekan" pitchFamily="2" charset="-78"/>
                        </a:rPr>
                        <a:t>40</a:t>
                      </a:r>
                      <a:endParaRPr lang="en-US" sz="1400" b="0" dirty="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r>
                        <a:rPr lang="fa-IR" sz="1400" b="0" dirty="0" smtClean="0">
                          <a:cs typeface="B Yekan" pitchFamily="2" charset="-78"/>
                        </a:rPr>
                        <a:t>18</a:t>
                      </a:r>
                      <a:endParaRPr lang="en-US" sz="1400" b="0" dirty="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r>
                        <a:rPr lang="fa-IR" sz="1000" b="0" dirty="0" smtClean="0">
                          <a:cs typeface="B Yekan" pitchFamily="2" charset="-78"/>
                        </a:rPr>
                        <a:t>نیاز های خالص </a:t>
                      </a:r>
                      <a:endParaRPr lang="en-US" sz="1000" b="0" dirty="0">
                        <a:cs typeface="B Yekan" pitchFamily="2" charset="-78"/>
                      </a:endParaRPr>
                    </a:p>
                  </a:txBody>
                  <a:tcPr/>
                </a:tc>
              </a:tr>
              <a:tr h="209976">
                <a:tc>
                  <a:txBody>
                    <a:bodyPr/>
                    <a:lstStyle/>
                    <a:p>
                      <a:pPr algn="ctr" rtl="1"/>
                      <a:endParaRPr lang="en-US" sz="1400" b="0">
                        <a:cs typeface="B Yekan" pitchFamily="2" charset="-78"/>
                      </a:endParaRPr>
                    </a:p>
                  </a:txBody>
                  <a:tcPr/>
                </a:tc>
                <a:tc>
                  <a:txBody>
                    <a:bodyPr/>
                    <a:lstStyle/>
                    <a:p>
                      <a:pPr algn="ctr" rtl="1"/>
                      <a:r>
                        <a:rPr lang="fa-IR" sz="1400" b="0" dirty="0" smtClean="0">
                          <a:cs typeface="B Yekan" pitchFamily="2" charset="-78"/>
                        </a:rPr>
                        <a:t>40</a:t>
                      </a:r>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r>
                        <a:rPr lang="fa-IR" sz="1400" b="0" dirty="0" smtClean="0">
                          <a:cs typeface="B Yekan" pitchFamily="2" charset="-78"/>
                        </a:rPr>
                        <a:t>18</a:t>
                      </a:r>
                      <a:endParaRPr lang="en-US" sz="1400" b="0" dirty="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r>
                        <a:rPr lang="fa-IR" sz="1000" b="0" dirty="0" smtClean="0">
                          <a:cs typeface="B Yekan" pitchFamily="2" charset="-78"/>
                        </a:rPr>
                        <a:t>شروع مونتاژ</a:t>
                      </a:r>
                      <a:endParaRPr lang="en-US" sz="1000" b="0" dirty="0">
                        <a:cs typeface="B Yekan" pitchFamily="2" charset="-78"/>
                      </a:endParaRPr>
                    </a:p>
                  </a:txBody>
                  <a:tcPr/>
                </a:tc>
              </a:tr>
              <a:tr h="272968">
                <a:tc>
                  <a:txBody>
                    <a:bodyPr/>
                    <a:lstStyle/>
                    <a:p>
                      <a:pPr algn="ctr" rtl="1"/>
                      <a:r>
                        <a:rPr lang="fa-IR" sz="1400" b="0" dirty="0" smtClean="0">
                          <a:cs typeface="B Yekan" pitchFamily="2" charset="-78"/>
                        </a:rPr>
                        <a:t>40</a:t>
                      </a:r>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r>
                        <a:rPr lang="fa-IR" sz="1400" b="0" dirty="0" smtClean="0">
                          <a:cs typeface="B Yekan" pitchFamily="2" charset="-78"/>
                        </a:rPr>
                        <a:t>18</a:t>
                      </a:r>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r>
                        <a:rPr lang="fa-IR" sz="1000" b="0" dirty="0" smtClean="0">
                          <a:cs typeface="B Yekan" pitchFamily="2" charset="-78"/>
                        </a:rPr>
                        <a:t>تکمیل زمان بندی شده</a:t>
                      </a:r>
                      <a:endParaRPr lang="en-US" sz="1000" b="0" dirty="0">
                        <a:cs typeface="B Yekan" pitchFamily="2" charset="-78"/>
                      </a:endParaRPr>
                    </a:p>
                  </a:txBody>
                  <a:tcPr/>
                </a:tc>
              </a:tr>
            </a:tbl>
          </a:graphicData>
        </a:graphic>
      </p:graphicFrame>
      <p:graphicFrame>
        <p:nvGraphicFramePr>
          <p:cNvPr id="7" name="Table 6"/>
          <p:cNvGraphicFramePr>
            <a:graphicFrameLocks noGrp="1"/>
          </p:cNvGraphicFramePr>
          <p:nvPr/>
        </p:nvGraphicFramePr>
        <p:xfrm>
          <a:off x="228600" y="4114800"/>
          <a:ext cx="4267198" cy="2164080"/>
        </p:xfrm>
        <a:graphic>
          <a:graphicData uri="http://schemas.openxmlformats.org/drawingml/2006/table">
            <a:tbl>
              <a:tblPr firstRow="1" bandRow="1">
                <a:tableStyleId>{5C22544A-7EE6-4342-B048-85BDC9FD1C3A}</a:tableStyleId>
              </a:tblPr>
              <a:tblGrid>
                <a:gridCol w="491133"/>
                <a:gridCol w="491133"/>
                <a:gridCol w="491133"/>
                <a:gridCol w="491133"/>
                <a:gridCol w="491133"/>
                <a:gridCol w="491133"/>
                <a:gridCol w="491133"/>
                <a:gridCol w="829267"/>
              </a:tblGrid>
              <a:tr h="251971">
                <a:tc>
                  <a:txBody>
                    <a:bodyPr/>
                    <a:lstStyle/>
                    <a:p>
                      <a:pPr algn="ctr" rtl="1"/>
                      <a:r>
                        <a:rPr lang="fa-IR" b="0" dirty="0" smtClean="0">
                          <a:cs typeface="B Yekan" pitchFamily="2" charset="-78"/>
                        </a:rPr>
                        <a:t>7</a:t>
                      </a:r>
                      <a:endParaRPr lang="en-US" b="0" dirty="0">
                        <a:cs typeface="B Yekan" pitchFamily="2" charset="-78"/>
                      </a:endParaRPr>
                    </a:p>
                  </a:txBody>
                  <a:tcPr/>
                </a:tc>
                <a:tc>
                  <a:txBody>
                    <a:bodyPr/>
                    <a:lstStyle/>
                    <a:p>
                      <a:pPr algn="ctr" rtl="1"/>
                      <a:r>
                        <a:rPr lang="fa-IR" b="0" dirty="0" smtClean="0">
                          <a:cs typeface="B Yekan" pitchFamily="2" charset="-78"/>
                        </a:rPr>
                        <a:t>6</a:t>
                      </a:r>
                      <a:endParaRPr lang="en-US" b="0" dirty="0">
                        <a:cs typeface="B Yekan" pitchFamily="2" charset="-78"/>
                      </a:endParaRPr>
                    </a:p>
                  </a:txBody>
                  <a:tcPr/>
                </a:tc>
                <a:tc>
                  <a:txBody>
                    <a:bodyPr/>
                    <a:lstStyle/>
                    <a:p>
                      <a:pPr algn="ctr" rtl="1"/>
                      <a:r>
                        <a:rPr lang="fa-IR" b="0" dirty="0" smtClean="0">
                          <a:cs typeface="B Yekan" pitchFamily="2" charset="-78"/>
                        </a:rPr>
                        <a:t>5</a:t>
                      </a:r>
                      <a:endParaRPr lang="en-US" b="0" dirty="0">
                        <a:cs typeface="B Yekan" pitchFamily="2" charset="-78"/>
                      </a:endParaRPr>
                    </a:p>
                  </a:txBody>
                  <a:tcPr/>
                </a:tc>
                <a:tc>
                  <a:txBody>
                    <a:bodyPr/>
                    <a:lstStyle/>
                    <a:p>
                      <a:pPr algn="ctr" rtl="1"/>
                      <a:r>
                        <a:rPr lang="fa-IR" b="0" dirty="0" smtClean="0">
                          <a:cs typeface="B Yekan" pitchFamily="2" charset="-78"/>
                        </a:rPr>
                        <a:t>4</a:t>
                      </a:r>
                      <a:endParaRPr lang="en-US" b="0" dirty="0">
                        <a:cs typeface="B Yekan" pitchFamily="2" charset="-78"/>
                      </a:endParaRPr>
                    </a:p>
                  </a:txBody>
                  <a:tcPr/>
                </a:tc>
                <a:tc>
                  <a:txBody>
                    <a:bodyPr/>
                    <a:lstStyle/>
                    <a:p>
                      <a:pPr algn="ctr" rtl="1"/>
                      <a:r>
                        <a:rPr lang="fa-IR" b="0" dirty="0" smtClean="0">
                          <a:cs typeface="B Yekan" pitchFamily="2" charset="-78"/>
                        </a:rPr>
                        <a:t>3</a:t>
                      </a:r>
                      <a:endParaRPr lang="en-US" b="0" dirty="0">
                        <a:cs typeface="B Yekan" pitchFamily="2" charset="-78"/>
                      </a:endParaRPr>
                    </a:p>
                  </a:txBody>
                  <a:tcPr/>
                </a:tc>
                <a:tc>
                  <a:txBody>
                    <a:bodyPr/>
                    <a:lstStyle/>
                    <a:p>
                      <a:pPr algn="ctr" rtl="1"/>
                      <a:r>
                        <a:rPr lang="fa-IR" b="0" dirty="0" smtClean="0">
                          <a:cs typeface="B Yekan" pitchFamily="2" charset="-78"/>
                        </a:rPr>
                        <a:t>2</a:t>
                      </a:r>
                      <a:endParaRPr lang="en-US" b="0" dirty="0">
                        <a:cs typeface="B Yekan" pitchFamily="2" charset="-78"/>
                      </a:endParaRPr>
                    </a:p>
                  </a:txBody>
                  <a:tcPr/>
                </a:tc>
                <a:tc>
                  <a:txBody>
                    <a:bodyPr/>
                    <a:lstStyle/>
                    <a:p>
                      <a:pPr algn="ctr" rtl="1"/>
                      <a:r>
                        <a:rPr lang="fa-IR" b="0" dirty="0" smtClean="0">
                          <a:cs typeface="B Yekan" pitchFamily="2" charset="-78"/>
                        </a:rPr>
                        <a:t>1</a:t>
                      </a:r>
                      <a:endParaRPr lang="en-US" b="0" dirty="0">
                        <a:cs typeface="B Yekan" pitchFamily="2" charset="-78"/>
                      </a:endParaRPr>
                    </a:p>
                  </a:txBody>
                  <a:tcPr/>
                </a:tc>
                <a:tc>
                  <a:txBody>
                    <a:bodyPr/>
                    <a:lstStyle/>
                    <a:p>
                      <a:pPr algn="ctr" rtl="1"/>
                      <a:r>
                        <a:rPr lang="fa-IR" b="0" dirty="0" smtClean="0">
                          <a:cs typeface="B Yekan" pitchFamily="2" charset="-78"/>
                        </a:rPr>
                        <a:t>هفته</a:t>
                      </a:r>
                      <a:endParaRPr lang="en-US" b="0" dirty="0">
                        <a:cs typeface="B Yekan" pitchFamily="2" charset="-78"/>
                      </a:endParaRPr>
                    </a:p>
                  </a:txBody>
                  <a:tcPr/>
                </a:tc>
              </a:tr>
              <a:tr h="216734">
                <a:tc>
                  <a:txBody>
                    <a:bodyPr/>
                    <a:lstStyle/>
                    <a:p>
                      <a:pPr algn="ctr" rtl="1"/>
                      <a:endParaRPr lang="en-US" sz="1400" b="0" dirty="0">
                        <a:cs typeface="B Yekan" pitchFamily="2" charset="-78"/>
                      </a:endParaRPr>
                    </a:p>
                  </a:txBody>
                  <a:tcPr/>
                </a:tc>
                <a:tc>
                  <a:txBody>
                    <a:bodyPr/>
                    <a:lstStyle/>
                    <a:p>
                      <a:pPr algn="ctr" rtl="1"/>
                      <a:r>
                        <a:rPr lang="fa-IR" sz="1400" b="0" dirty="0" smtClean="0">
                          <a:cs typeface="B Yekan" pitchFamily="2" charset="-78"/>
                        </a:rPr>
                        <a:t>40</a:t>
                      </a:r>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r>
                        <a:rPr lang="fa-IR" sz="1400" b="0" dirty="0" smtClean="0">
                          <a:cs typeface="B Yekan" pitchFamily="2" charset="-78"/>
                        </a:rPr>
                        <a:t>18</a:t>
                      </a:r>
                      <a:endParaRPr lang="en-US" sz="1400" b="0" dirty="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r>
                        <a:rPr lang="fa-IR" sz="1000" b="0" dirty="0" smtClean="0">
                          <a:cs typeface="B Yekan" pitchFamily="2" charset="-78"/>
                        </a:rPr>
                        <a:t>نیاز های ناخالص</a:t>
                      </a:r>
                      <a:endParaRPr lang="en-US" sz="1000" b="0" dirty="0">
                        <a:cs typeface="B Yekan" pitchFamily="2" charset="-78"/>
                      </a:endParaRPr>
                    </a:p>
                  </a:txBody>
                  <a:tcPr/>
                </a:tc>
              </a:tr>
              <a:tr h="209976">
                <a:tc>
                  <a:txBody>
                    <a:bodyPr/>
                    <a:lstStyle/>
                    <a:p>
                      <a:pPr algn="ctr" rtl="1"/>
                      <a:endParaRPr lang="en-US" sz="1400" b="0">
                        <a:cs typeface="B Yekan" pitchFamily="2" charset="-78"/>
                      </a:endParaRPr>
                    </a:p>
                  </a:txBody>
                  <a:tcPr/>
                </a:tc>
                <a:tc>
                  <a:txBody>
                    <a:bodyPr/>
                    <a:lstStyle/>
                    <a:p>
                      <a:pPr algn="ctr" rtl="1"/>
                      <a:r>
                        <a:rPr lang="fa-IR" sz="1400" b="0" dirty="0" smtClean="0">
                          <a:cs typeface="B Yekan" pitchFamily="2" charset="-78"/>
                        </a:rPr>
                        <a:t>4</a:t>
                      </a:r>
                      <a:endParaRPr lang="en-US" sz="1400" b="0" dirty="0">
                        <a:cs typeface="B Yekan" pitchFamily="2" charset="-78"/>
                      </a:endParaRPr>
                    </a:p>
                  </a:txBody>
                  <a:tcPr/>
                </a:tc>
                <a:tc>
                  <a:txBody>
                    <a:bodyPr/>
                    <a:lstStyle/>
                    <a:p>
                      <a:pPr algn="ctr" rtl="1"/>
                      <a:r>
                        <a:rPr lang="fa-IR" sz="1400" b="0" dirty="0" smtClean="0">
                          <a:cs typeface="B Yekan" pitchFamily="2" charset="-78"/>
                        </a:rPr>
                        <a:t>4</a:t>
                      </a:r>
                      <a:endParaRPr lang="en-US" sz="1400" b="0" dirty="0">
                        <a:cs typeface="B Yekan" pitchFamily="2" charset="-78"/>
                      </a:endParaRPr>
                    </a:p>
                  </a:txBody>
                  <a:tcPr/>
                </a:tc>
                <a:tc>
                  <a:txBody>
                    <a:bodyPr/>
                    <a:lstStyle/>
                    <a:p>
                      <a:pPr algn="ctr" rtl="1"/>
                      <a:r>
                        <a:rPr lang="fa-IR" sz="1400" b="0" dirty="0" smtClean="0">
                          <a:cs typeface="B Yekan" pitchFamily="2" charset="-78"/>
                        </a:rPr>
                        <a:t>22</a:t>
                      </a:r>
                      <a:endParaRPr lang="en-US" sz="1400" b="0" dirty="0">
                        <a:cs typeface="B Yekan" pitchFamily="2" charset="-78"/>
                      </a:endParaRPr>
                    </a:p>
                  </a:txBody>
                  <a:tcPr/>
                </a:tc>
                <a:tc>
                  <a:txBody>
                    <a:bodyPr/>
                    <a:lstStyle/>
                    <a:p>
                      <a:pPr algn="ctr" rtl="1"/>
                      <a:r>
                        <a:rPr lang="fa-IR" sz="1400" b="0" dirty="0" smtClean="0">
                          <a:cs typeface="B Yekan" pitchFamily="2" charset="-78"/>
                        </a:rPr>
                        <a:t>22</a:t>
                      </a:r>
                      <a:endParaRPr lang="en-US" sz="1400" b="0" dirty="0">
                        <a:cs typeface="B Yekan" pitchFamily="2" charset="-78"/>
                      </a:endParaRPr>
                    </a:p>
                  </a:txBody>
                  <a:tcPr/>
                </a:tc>
                <a:tc>
                  <a:txBody>
                    <a:bodyPr/>
                    <a:lstStyle/>
                    <a:p>
                      <a:pPr algn="ctr" rtl="1"/>
                      <a:r>
                        <a:rPr lang="fa-IR" sz="1400" b="0" dirty="0" smtClean="0">
                          <a:cs typeface="B Yekan" pitchFamily="2" charset="-78"/>
                        </a:rPr>
                        <a:t>22</a:t>
                      </a:r>
                      <a:endParaRPr lang="en-US" sz="1400" b="0" dirty="0">
                        <a:cs typeface="B Yekan" pitchFamily="2" charset="-78"/>
                      </a:endParaRPr>
                    </a:p>
                  </a:txBody>
                  <a:tcPr/>
                </a:tc>
                <a:tc>
                  <a:txBody>
                    <a:bodyPr/>
                    <a:lstStyle/>
                    <a:p>
                      <a:pPr algn="ctr" rtl="1"/>
                      <a:r>
                        <a:rPr lang="fa-IR" sz="1400" b="0" dirty="0" smtClean="0">
                          <a:cs typeface="B Yekan" pitchFamily="2" charset="-78"/>
                        </a:rPr>
                        <a:t>22</a:t>
                      </a:r>
                      <a:endParaRPr lang="en-US" sz="1400" b="0" dirty="0">
                        <a:cs typeface="B Yekan" pitchFamily="2" charset="-78"/>
                      </a:endParaRPr>
                    </a:p>
                  </a:txBody>
                  <a:tcPr/>
                </a:tc>
                <a:tc>
                  <a:txBody>
                    <a:bodyPr/>
                    <a:lstStyle/>
                    <a:p>
                      <a:pPr algn="ctr" rtl="1"/>
                      <a:r>
                        <a:rPr lang="fa-IR" sz="1000" b="0" dirty="0" smtClean="0">
                          <a:cs typeface="B Yekan" pitchFamily="2" charset="-78"/>
                        </a:rPr>
                        <a:t>موجودی</a:t>
                      </a:r>
                      <a:endParaRPr lang="en-US" sz="1000" b="0" dirty="0">
                        <a:cs typeface="B Yekan" pitchFamily="2" charset="-78"/>
                      </a:endParaRPr>
                    </a:p>
                  </a:txBody>
                  <a:tcPr/>
                </a:tc>
              </a:tr>
              <a:tr h="209976">
                <a:tc>
                  <a:txBody>
                    <a:bodyPr/>
                    <a:lstStyle/>
                    <a:p>
                      <a:pPr algn="ctr" rtl="1"/>
                      <a:endParaRPr lang="en-US" sz="1400" b="0" dirty="0">
                        <a:cs typeface="B Yekan" pitchFamily="2" charset="-78"/>
                      </a:endParaRPr>
                    </a:p>
                  </a:txBody>
                  <a:tcPr/>
                </a:tc>
                <a:tc>
                  <a:txBody>
                    <a:bodyPr/>
                    <a:lstStyle/>
                    <a:p>
                      <a:pPr algn="ctr" rtl="1"/>
                      <a:r>
                        <a:rPr lang="fa-IR" sz="1400" b="0" dirty="0" smtClean="0">
                          <a:cs typeface="B Yekan" pitchFamily="2" charset="-78"/>
                        </a:rPr>
                        <a:t>36</a:t>
                      </a:r>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r>
                        <a:rPr lang="fa-IR" sz="1000" b="0" dirty="0" smtClean="0">
                          <a:cs typeface="B Yekan" pitchFamily="2" charset="-78"/>
                        </a:rPr>
                        <a:t>نیاز های خالص </a:t>
                      </a:r>
                      <a:endParaRPr lang="en-US" sz="1000" b="0" dirty="0">
                        <a:cs typeface="B Yekan" pitchFamily="2" charset="-78"/>
                      </a:endParaRPr>
                    </a:p>
                  </a:txBody>
                  <a:tcPr/>
                </a:tc>
              </a:tr>
              <a:tr h="209976">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r>
                        <a:rPr lang="fa-IR" sz="1400" b="0" dirty="0" smtClean="0">
                          <a:cs typeface="B Yekan" pitchFamily="2" charset="-78"/>
                        </a:rPr>
                        <a:t>36</a:t>
                      </a:r>
                      <a:endParaRPr lang="en-US" sz="1400" b="0" dirty="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r>
                        <a:rPr lang="fa-IR" sz="1000" b="0" dirty="0" smtClean="0">
                          <a:cs typeface="B Yekan" pitchFamily="2" charset="-78"/>
                        </a:rPr>
                        <a:t>شروع مونتاژ</a:t>
                      </a:r>
                      <a:endParaRPr lang="en-US" sz="1000" b="0" dirty="0">
                        <a:cs typeface="B Yekan" pitchFamily="2" charset="-78"/>
                      </a:endParaRPr>
                    </a:p>
                  </a:txBody>
                  <a:tcPr/>
                </a:tc>
              </a:tr>
              <a:tr h="272968">
                <a:tc>
                  <a:txBody>
                    <a:bodyPr/>
                    <a:lstStyle/>
                    <a:p>
                      <a:pPr algn="ctr" rtl="1"/>
                      <a:endParaRPr lang="en-US" sz="1400" b="0" dirty="0">
                        <a:cs typeface="B Yekan" pitchFamily="2" charset="-78"/>
                      </a:endParaRPr>
                    </a:p>
                  </a:txBody>
                  <a:tcPr/>
                </a:tc>
                <a:tc>
                  <a:txBody>
                    <a:bodyPr/>
                    <a:lstStyle/>
                    <a:p>
                      <a:pPr algn="ctr" rtl="1"/>
                      <a:r>
                        <a:rPr lang="fa-IR" sz="1400" b="0" dirty="0" smtClean="0">
                          <a:cs typeface="B Yekan" pitchFamily="2" charset="-78"/>
                        </a:rPr>
                        <a:t>36</a:t>
                      </a:r>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r>
                        <a:rPr lang="fa-IR" sz="1000" b="0" dirty="0" smtClean="0">
                          <a:cs typeface="B Yekan" pitchFamily="2" charset="-78"/>
                        </a:rPr>
                        <a:t>تکمیل زمان بندی شده</a:t>
                      </a:r>
                      <a:endParaRPr lang="en-US" sz="1000" b="0" dirty="0">
                        <a:cs typeface="B Yekan" pitchFamily="2" charset="-78"/>
                      </a:endParaRPr>
                    </a:p>
                  </a:txBody>
                  <a:tcPr/>
                </a:tc>
              </a:tr>
            </a:tbl>
          </a:graphicData>
        </a:graphic>
      </p:graphicFrame>
      <p:graphicFrame>
        <p:nvGraphicFramePr>
          <p:cNvPr id="9" name="Table 8"/>
          <p:cNvGraphicFramePr>
            <a:graphicFrameLocks noGrp="1"/>
          </p:cNvGraphicFramePr>
          <p:nvPr/>
        </p:nvGraphicFramePr>
        <p:xfrm>
          <a:off x="4572000" y="4114800"/>
          <a:ext cx="4419602" cy="2072640"/>
        </p:xfrm>
        <a:graphic>
          <a:graphicData uri="http://schemas.openxmlformats.org/drawingml/2006/table">
            <a:tbl>
              <a:tblPr firstRow="1" bandRow="1">
                <a:tableStyleId>{5C22544A-7EE6-4342-B048-85BDC9FD1C3A}</a:tableStyleId>
              </a:tblPr>
              <a:tblGrid>
                <a:gridCol w="508674"/>
                <a:gridCol w="508674"/>
                <a:gridCol w="508674"/>
                <a:gridCol w="508674"/>
                <a:gridCol w="508674"/>
                <a:gridCol w="508674"/>
                <a:gridCol w="508674"/>
                <a:gridCol w="858884"/>
              </a:tblGrid>
              <a:tr h="251971">
                <a:tc>
                  <a:txBody>
                    <a:bodyPr/>
                    <a:lstStyle/>
                    <a:p>
                      <a:pPr algn="ctr" rtl="1"/>
                      <a:r>
                        <a:rPr lang="fa-IR" b="0" dirty="0" smtClean="0">
                          <a:cs typeface="B Yekan" pitchFamily="2" charset="-78"/>
                        </a:rPr>
                        <a:t>7</a:t>
                      </a:r>
                      <a:endParaRPr lang="en-US" b="0" dirty="0">
                        <a:cs typeface="B Yekan" pitchFamily="2" charset="-78"/>
                      </a:endParaRPr>
                    </a:p>
                  </a:txBody>
                  <a:tcPr/>
                </a:tc>
                <a:tc>
                  <a:txBody>
                    <a:bodyPr/>
                    <a:lstStyle/>
                    <a:p>
                      <a:pPr algn="ctr" rtl="1"/>
                      <a:r>
                        <a:rPr lang="fa-IR" b="0" dirty="0" smtClean="0">
                          <a:cs typeface="B Yekan" pitchFamily="2" charset="-78"/>
                        </a:rPr>
                        <a:t>6</a:t>
                      </a:r>
                      <a:endParaRPr lang="en-US" b="0" dirty="0">
                        <a:cs typeface="B Yekan" pitchFamily="2" charset="-78"/>
                      </a:endParaRPr>
                    </a:p>
                  </a:txBody>
                  <a:tcPr/>
                </a:tc>
                <a:tc>
                  <a:txBody>
                    <a:bodyPr/>
                    <a:lstStyle/>
                    <a:p>
                      <a:pPr algn="ctr" rtl="1"/>
                      <a:r>
                        <a:rPr lang="fa-IR" b="0" dirty="0" smtClean="0">
                          <a:cs typeface="B Yekan" pitchFamily="2" charset="-78"/>
                        </a:rPr>
                        <a:t>5</a:t>
                      </a:r>
                      <a:endParaRPr lang="en-US" b="0" dirty="0">
                        <a:cs typeface="B Yekan" pitchFamily="2" charset="-78"/>
                      </a:endParaRPr>
                    </a:p>
                  </a:txBody>
                  <a:tcPr/>
                </a:tc>
                <a:tc>
                  <a:txBody>
                    <a:bodyPr/>
                    <a:lstStyle/>
                    <a:p>
                      <a:pPr algn="ctr" rtl="1"/>
                      <a:r>
                        <a:rPr lang="fa-IR" b="0" dirty="0" smtClean="0">
                          <a:cs typeface="B Yekan" pitchFamily="2" charset="-78"/>
                        </a:rPr>
                        <a:t>4</a:t>
                      </a:r>
                      <a:endParaRPr lang="en-US" b="0" dirty="0">
                        <a:cs typeface="B Yekan" pitchFamily="2" charset="-78"/>
                      </a:endParaRPr>
                    </a:p>
                  </a:txBody>
                  <a:tcPr/>
                </a:tc>
                <a:tc>
                  <a:txBody>
                    <a:bodyPr/>
                    <a:lstStyle/>
                    <a:p>
                      <a:pPr algn="ctr" rtl="1"/>
                      <a:r>
                        <a:rPr lang="fa-IR" b="0" dirty="0" smtClean="0">
                          <a:cs typeface="B Yekan" pitchFamily="2" charset="-78"/>
                        </a:rPr>
                        <a:t>3</a:t>
                      </a:r>
                      <a:endParaRPr lang="en-US" b="0" dirty="0">
                        <a:cs typeface="B Yekan" pitchFamily="2" charset="-78"/>
                      </a:endParaRPr>
                    </a:p>
                  </a:txBody>
                  <a:tcPr/>
                </a:tc>
                <a:tc>
                  <a:txBody>
                    <a:bodyPr/>
                    <a:lstStyle/>
                    <a:p>
                      <a:pPr algn="ctr" rtl="1"/>
                      <a:r>
                        <a:rPr lang="fa-IR" b="0" dirty="0" smtClean="0">
                          <a:cs typeface="B Yekan" pitchFamily="2" charset="-78"/>
                        </a:rPr>
                        <a:t>2</a:t>
                      </a:r>
                      <a:endParaRPr lang="en-US" b="0" dirty="0">
                        <a:cs typeface="B Yekan" pitchFamily="2" charset="-78"/>
                      </a:endParaRPr>
                    </a:p>
                  </a:txBody>
                  <a:tcPr/>
                </a:tc>
                <a:tc>
                  <a:txBody>
                    <a:bodyPr/>
                    <a:lstStyle/>
                    <a:p>
                      <a:pPr algn="ctr" rtl="1"/>
                      <a:r>
                        <a:rPr lang="fa-IR" b="0" dirty="0" smtClean="0">
                          <a:cs typeface="B Yekan" pitchFamily="2" charset="-78"/>
                        </a:rPr>
                        <a:t>1</a:t>
                      </a:r>
                      <a:endParaRPr lang="en-US" b="0" dirty="0">
                        <a:cs typeface="B Yekan" pitchFamily="2" charset="-78"/>
                      </a:endParaRPr>
                    </a:p>
                  </a:txBody>
                  <a:tcPr/>
                </a:tc>
                <a:tc>
                  <a:txBody>
                    <a:bodyPr/>
                    <a:lstStyle/>
                    <a:p>
                      <a:pPr algn="ctr" rtl="1"/>
                      <a:r>
                        <a:rPr lang="fa-IR" b="0" dirty="0" smtClean="0">
                          <a:cs typeface="B Yekan" pitchFamily="2" charset="-78"/>
                        </a:rPr>
                        <a:t>هفته</a:t>
                      </a:r>
                      <a:endParaRPr lang="en-US" b="0" dirty="0">
                        <a:cs typeface="B Yekan" pitchFamily="2" charset="-78"/>
                      </a:endParaRPr>
                    </a:p>
                  </a:txBody>
                  <a:tcPr/>
                </a:tc>
              </a:tr>
              <a:tr h="216734">
                <a:tc>
                  <a:txBody>
                    <a:bodyPr/>
                    <a:lstStyle/>
                    <a:p>
                      <a:pPr algn="ctr" rtl="1"/>
                      <a:endParaRPr lang="en-US" sz="1400" b="0" dirty="0">
                        <a:cs typeface="B Yekan" pitchFamily="2" charset="-78"/>
                      </a:endParaRPr>
                    </a:p>
                  </a:txBody>
                  <a:tcPr/>
                </a:tc>
                <a:tc>
                  <a:txBody>
                    <a:bodyPr/>
                    <a:lstStyle/>
                    <a:p>
                      <a:pPr algn="ctr" rtl="1"/>
                      <a:r>
                        <a:rPr lang="fa-IR" sz="1400" b="0" dirty="0" smtClean="0">
                          <a:cs typeface="B Yekan" pitchFamily="2" charset="-78"/>
                        </a:rPr>
                        <a:t>160</a:t>
                      </a:r>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r>
                        <a:rPr lang="fa-IR" sz="1400" b="0" dirty="0" smtClean="0">
                          <a:cs typeface="B Yekan" pitchFamily="2" charset="-78"/>
                        </a:rPr>
                        <a:t>72</a:t>
                      </a:r>
                      <a:endParaRPr lang="en-US" sz="1400" b="0" dirty="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r>
                        <a:rPr lang="fa-IR" sz="1000" b="0" dirty="0" smtClean="0">
                          <a:cs typeface="B Yekan" pitchFamily="2" charset="-78"/>
                        </a:rPr>
                        <a:t>نیاز های ناخالص</a:t>
                      </a:r>
                      <a:endParaRPr lang="en-US" sz="1000" b="0" dirty="0">
                        <a:cs typeface="B Yekan" pitchFamily="2" charset="-78"/>
                      </a:endParaRPr>
                    </a:p>
                  </a:txBody>
                  <a:tcPr/>
                </a:tc>
              </a:tr>
              <a:tr h="209976">
                <a:tc>
                  <a:txBody>
                    <a:bodyPr/>
                    <a:lstStyle/>
                    <a:p>
                      <a:pPr algn="ctr" rtl="1"/>
                      <a:endParaRPr lang="en-US" sz="1400" b="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r>
                        <a:rPr lang="fa-IR" sz="1400" b="0" dirty="0" smtClean="0">
                          <a:cs typeface="B Yekan" pitchFamily="2" charset="-78"/>
                        </a:rPr>
                        <a:t>40</a:t>
                      </a:r>
                      <a:endParaRPr lang="en-US" sz="1400" b="0" dirty="0">
                        <a:cs typeface="B Yekan" pitchFamily="2" charset="-78"/>
                      </a:endParaRPr>
                    </a:p>
                  </a:txBody>
                  <a:tcPr/>
                </a:tc>
                <a:tc>
                  <a:txBody>
                    <a:bodyPr/>
                    <a:lstStyle/>
                    <a:p>
                      <a:pPr algn="ctr" rtl="1"/>
                      <a:r>
                        <a:rPr lang="fa-IR" sz="1400" b="0" dirty="0" smtClean="0">
                          <a:cs typeface="B Yekan" pitchFamily="2" charset="-78"/>
                        </a:rPr>
                        <a:t>40</a:t>
                      </a:r>
                      <a:endParaRPr lang="en-US" sz="1400" b="0" dirty="0">
                        <a:cs typeface="B Yekan" pitchFamily="2" charset="-78"/>
                      </a:endParaRPr>
                    </a:p>
                  </a:txBody>
                  <a:tcPr/>
                </a:tc>
                <a:tc>
                  <a:txBody>
                    <a:bodyPr/>
                    <a:lstStyle/>
                    <a:p>
                      <a:pPr algn="ctr" rtl="1"/>
                      <a:r>
                        <a:rPr lang="fa-IR" sz="1400" b="0" dirty="0" smtClean="0">
                          <a:cs typeface="B Yekan" pitchFamily="2" charset="-78"/>
                        </a:rPr>
                        <a:t>40</a:t>
                      </a:r>
                      <a:endParaRPr lang="en-US" sz="1400" b="0" dirty="0">
                        <a:cs typeface="B Yekan" pitchFamily="2" charset="-78"/>
                      </a:endParaRPr>
                    </a:p>
                  </a:txBody>
                  <a:tcPr/>
                </a:tc>
                <a:tc>
                  <a:txBody>
                    <a:bodyPr/>
                    <a:lstStyle/>
                    <a:p>
                      <a:pPr algn="ctr" rtl="1"/>
                      <a:r>
                        <a:rPr lang="fa-IR" sz="1400" b="0" dirty="0" smtClean="0">
                          <a:cs typeface="B Yekan" pitchFamily="2" charset="-78"/>
                        </a:rPr>
                        <a:t>40</a:t>
                      </a:r>
                      <a:endParaRPr lang="en-US" sz="1400" b="0" dirty="0">
                        <a:cs typeface="B Yekan" pitchFamily="2" charset="-78"/>
                      </a:endParaRPr>
                    </a:p>
                  </a:txBody>
                  <a:tcPr/>
                </a:tc>
                <a:tc>
                  <a:txBody>
                    <a:bodyPr/>
                    <a:lstStyle/>
                    <a:p>
                      <a:pPr algn="ctr" rtl="1"/>
                      <a:r>
                        <a:rPr lang="fa-IR" sz="1000" b="0" dirty="0" smtClean="0">
                          <a:cs typeface="B Yekan" pitchFamily="2" charset="-78"/>
                        </a:rPr>
                        <a:t>موجودی</a:t>
                      </a:r>
                      <a:endParaRPr lang="en-US" sz="1000" b="0" dirty="0">
                        <a:cs typeface="B Yekan" pitchFamily="2" charset="-78"/>
                      </a:endParaRPr>
                    </a:p>
                  </a:txBody>
                  <a:tcPr/>
                </a:tc>
              </a:tr>
              <a:tr h="209976">
                <a:tc>
                  <a:txBody>
                    <a:bodyPr/>
                    <a:lstStyle/>
                    <a:p>
                      <a:pPr algn="ctr" rtl="1"/>
                      <a:endParaRPr lang="en-US" sz="1400" b="0" dirty="0">
                        <a:cs typeface="B Yeka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400" b="0" dirty="0" smtClean="0">
                          <a:cs typeface="B Yekan" pitchFamily="2" charset="-78"/>
                        </a:rPr>
                        <a:t>160</a:t>
                      </a:r>
                      <a:endParaRPr lang="en-US" sz="1400" b="0" dirty="0" smtClean="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r>
                        <a:rPr lang="fa-IR" sz="1400" b="0" dirty="0" smtClean="0">
                          <a:cs typeface="B Yekan" pitchFamily="2" charset="-78"/>
                        </a:rPr>
                        <a:t>32</a:t>
                      </a:r>
                      <a:endParaRPr lang="en-US" sz="1400" b="0" dirty="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r>
                        <a:rPr lang="fa-IR" sz="1000" b="0" dirty="0" smtClean="0">
                          <a:cs typeface="B Yekan" pitchFamily="2" charset="-78"/>
                        </a:rPr>
                        <a:t>نیاز های خالص </a:t>
                      </a:r>
                      <a:endParaRPr lang="en-US" sz="1000" b="0" dirty="0">
                        <a:cs typeface="B Yekan" pitchFamily="2" charset="-78"/>
                      </a:endParaRPr>
                    </a:p>
                  </a:txBody>
                  <a:tcPr/>
                </a:tc>
              </a:tr>
              <a:tr h="209976">
                <a:tc>
                  <a:txBody>
                    <a:bodyPr/>
                    <a:lstStyle/>
                    <a:p>
                      <a:pPr algn="ctr" rtl="1"/>
                      <a:endParaRPr lang="en-US" sz="1400" b="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r>
                        <a:rPr lang="fa-IR" sz="1400" b="0" dirty="0" smtClean="0">
                          <a:cs typeface="B Yekan" pitchFamily="2" charset="-78"/>
                        </a:rPr>
                        <a:t>160</a:t>
                      </a:r>
                      <a:endParaRPr lang="en-US" sz="1400" b="0" dirty="0">
                        <a:cs typeface="B Yekan" pitchFamily="2" charset="-78"/>
                      </a:endParaRPr>
                    </a:p>
                  </a:txBody>
                  <a:tcPr/>
                </a:tc>
                <a:tc>
                  <a:txBody>
                    <a:bodyPr/>
                    <a:lstStyle/>
                    <a:p>
                      <a:pPr algn="ctr" rtl="1"/>
                      <a:endParaRPr lang="en-US" sz="1400" b="0">
                        <a:cs typeface="B Yekan" pitchFamily="2" charset="-78"/>
                      </a:endParaRPr>
                    </a:p>
                  </a:txBody>
                  <a:tcPr/>
                </a:tc>
                <a:tc>
                  <a:txBody>
                    <a:bodyPr/>
                    <a:lstStyle/>
                    <a:p>
                      <a:pPr algn="ctr" rtl="1"/>
                      <a:r>
                        <a:rPr lang="fa-IR" sz="1400" b="0" dirty="0" smtClean="0">
                          <a:cs typeface="B Yekan" pitchFamily="2" charset="-78"/>
                        </a:rPr>
                        <a:t>32</a:t>
                      </a:r>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r>
                        <a:rPr lang="fa-IR" sz="1000" b="0" dirty="0" smtClean="0">
                          <a:cs typeface="B Yekan" pitchFamily="2" charset="-78"/>
                        </a:rPr>
                        <a:t>شروع مونتاژ</a:t>
                      </a:r>
                      <a:endParaRPr lang="en-US" sz="1000" b="0" dirty="0">
                        <a:cs typeface="B Yekan" pitchFamily="2" charset="-78"/>
                      </a:endParaRPr>
                    </a:p>
                  </a:txBody>
                  <a:tcPr/>
                </a:tc>
              </a:tr>
              <a:tr h="272968">
                <a:tc>
                  <a:txBody>
                    <a:bodyPr/>
                    <a:lstStyle/>
                    <a:p>
                      <a:pPr algn="ctr" rtl="1"/>
                      <a:endParaRPr lang="en-US" sz="1400" b="0" dirty="0">
                        <a:cs typeface="B Yekan"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400" b="0" dirty="0" smtClean="0">
                          <a:cs typeface="B Yekan" pitchFamily="2" charset="-78"/>
                        </a:rPr>
                        <a:t>160</a:t>
                      </a:r>
                      <a:endParaRPr lang="en-US" sz="1400" b="0" dirty="0" smtClean="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r>
                        <a:rPr lang="fa-IR" sz="1400" b="0" dirty="0" smtClean="0">
                          <a:cs typeface="B Yekan" pitchFamily="2" charset="-78"/>
                        </a:rPr>
                        <a:t>32</a:t>
                      </a:r>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endParaRPr lang="en-US" sz="1400" b="0" dirty="0">
                        <a:cs typeface="B Yekan" pitchFamily="2" charset="-78"/>
                      </a:endParaRPr>
                    </a:p>
                  </a:txBody>
                  <a:tcPr/>
                </a:tc>
                <a:tc>
                  <a:txBody>
                    <a:bodyPr/>
                    <a:lstStyle/>
                    <a:p>
                      <a:pPr algn="ctr" rtl="1"/>
                      <a:r>
                        <a:rPr lang="fa-IR" sz="1000" b="0" dirty="0" smtClean="0">
                          <a:cs typeface="B Yekan" pitchFamily="2" charset="-78"/>
                        </a:rPr>
                        <a:t>تکمیل زمان بندی شده</a:t>
                      </a:r>
                      <a:endParaRPr lang="en-US" sz="1000" b="0" dirty="0">
                        <a:cs typeface="B Yekan" pitchFamily="2" charset="-78"/>
                      </a:endParaRPr>
                    </a:p>
                  </a:txBody>
                  <a:tcPr/>
                </a:tc>
              </a:tr>
            </a:tbl>
          </a:graphicData>
        </a:graphic>
      </p:graphicFrame>
      <p:cxnSp>
        <p:nvCxnSpPr>
          <p:cNvPr id="11" name="Straight Connector 10"/>
          <p:cNvCxnSpPr/>
          <p:nvPr/>
        </p:nvCxnSpPr>
        <p:spPr>
          <a:xfrm flipV="1">
            <a:off x="1066800" y="3200400"/>
            <a:ext cx="2133600" cy="1295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13" name="Straight Connector 12"/>
          <p:cNvCxnSpPr/>
          <p:nvPr/>
        </p:nvCxnSpPr>
        <p:spPr>
          <a:xfrm flipV="1">
            <a:off x="2057400" y="3276600"/>
            <a:ext cx="2133600" cy="1295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14" name="Straight Connector 13"/>
          <p:cNvCxnSpPr/>
          <p:nvPr/>
        </p:nvCxnSpPr>
        <p:spPr>
          <a:xfrm flipH="1" flipV="1">
            <a:off x="3200400" y="3200400"/>
            <a:ext cx="2057400" cy="1295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19" name="Straight Connector 18"/>
          <p:cNvCxnSpPr/>
          <p:nvPr/>
        </p:nvCxnSpPr>
        <p:spPr>
          <a:xfrm flipH="1" flipV="1">
            <a:off x="4191000" y="3276600"/>
            <a:ext cx="1981200" cy="1295400"/>
          </a:xfrm>
          <a:prstGeom prst="line">
            <a:avLst/>
          </a:prstGeom>
        </p:spPr>
        <p:style>
          <a:lnRef idx="2">
            <a:schemeClr val="accent6"/>
          </a:lnRef>
          <a:fillRef idx="0">
            <a:schemeClr val="accent6"/>
          </a:fillRef>
          <a:effectRef idx="1">
            <a:schemeClr val="accent6"/>
          </a:effectRef>
          <a:fontRef idx="minor">
            <a:schemeClr val="tx1"/>
          </a:fontRef>
        </p:style>
      </p:cxnSp>
      <p:sp>
        <p:nvSpPr>
          <p:cNvPr id="22" name="TextBox 21"/>
          <p:cNvSpPr txBox="1"/>
          <p:nvPr/>
        </p:nvSpPr>
        <p:spPr>
          <a:xfrm>
            <a:off x="2133600" y="3657600"/>
            <a:ext cx="1274708" cy="307777"/>
          </a:xfrm>
          <a:prstGeom prst="rect">
            <a:avLst/>
          </a:prstGeom>
          <a:noFill/>
        </p:spPr>
        <p:txBody>
          <a:bodyPr wrap="none" rtlCol="0">
            <a:spAutoFit/>
          </a:bodyPr>
          <a:lstStyle/>
          <a:p>
            <a:r>
              <a:rPr lang="fa-IR" sz="1400" dirty="0" smtClean="0">
                <a:cs typeface="B Yekan" pitchFamily="2" charset="-78"/>
              </a:rPr>
              <a:t>مقدار مصرف : 1</a:t>
            </a:r>
            <a:endParaRPr lang="en-US" sz="1400" dirty="0">
              <a:cs typeface="B Yekan" pitchFamily="2" charset="-78"/>
            </a:endParaRPr>
          </a:p>
        </p:txBody>
      </p:sp>
      <p:sp>
        <p:nvSpPr>
          <p:cNvPr id="23" name="TextBox 22"/>
          <p:cNvSpPr txBox="1"/>
          <p:nvPr/>
        </p:nvSpPr>
        <p:spPr>
          <a:xfrm>
            <a:off x="4114800" y="3657600"/>
            <a:ext cx="1274708" cy="307777"/>
          </a:xfrm>
          <a:prstGeom prst="rect">
            <a:avLst/>
          </a:prstGeom>
          <a:noFill/>
        </p:spPr>
        <p:txBody>
          <a:bodyPr wrap="none" rtlCol="0">
            <a:spAutoFit/>
          </a:bodyPr>
          <a:lstStyle/>
          <a:p>
            <a:r>
              <a:rPr lang="fa-IR" sz="1400" dirty="0" smtClean="0">
                <a:cs typeface="B Yekan" pitchFamily="2" charset="-78"/>
              </a:rPr>
              <a:t>مقدار مصرف : 4</a:t>
            </a:r>
            <a:endParaRPr lang="en-US" sz="1400" dirty="0">
              <a:cs typeface="B Yekan" pitchFamily="2" charset="-78"/>
            </a:endParaRPr>
          </a:p>
        </p:txBody>
      </p:sp>
      <p:sp>
        <p:nvSpPr>
          <p:cNvPr id="24" name="TextBox 23"/>
          <p:cNvSpPr txBox="1"/>
          <p:nvPr/>
        </p:nvSpPr>
        <p:spPr>
          <a:xfrm>
            <a:off x="6324600" y="6248400"/>
            <a:ext cx="1574470" cy="307777"/>
          </a:xfrm>
          <a:prstGeom prst="rect">
            <a:avLst/>
          </a:prstGeom>
          <a:noFill/>
        </p:spPr>
        <p:txBody>
          <a:bodyPr wrap="none" rtlCol="0">
            <a:spAutoFit/>
          </a:bodyPr>
          <a:lstStyle/>
          <a:p>
            <a:r>
              <a:rPr lang="fa-IR" sz="1400" dirty="0" smtClean="0">
                <a:cs typeface="B Yekan" pitchFamily="2" charset="-78"/>
              </a:rPr>
              <a:t>سطح 1   پایه های میز</a:t>
            </a:r>
            <a:endParaRPr lang="en-US" sz="1400" dirty="0">
              <a:cs typeface="B Yekan" pitchFamily="2" charset="-78"/>
            </a:endParaRPr>
          </a:p>
        </p:txBody>
      </p:sp>
      <p:sp>
        <p:nvSpPr>
          <p:cNvPr id="25" name="TextBox 24"/>
          <p:cNvSpPr txBox="1"/>
          <p:nvPr/>
        </p:nvSpPr>
        <p:spPr>
          <a:xfrm>
            <a:off x="1524000" y="6324600"/>
            <a:ext cx="1725152" cy="307777"/>
          </a:xfrm>
          <a:prstGeom prst="rect">
            <a:avLst/>
          </a:prstGeom>
          <a:noFill/>
        </p:spPr>
        <p:txBody>
          <a:bodyPr wrap="none" rtlCol="0">
            <a:spAutoFit/>
          </a:bodyPr>
          <a:lstStyle/>
          <a:p>
            <a:r>
              <a:rPr lang="fa-IR" sz="1400" dirty="0" smtClean="0">
                <a:cs typeface="B Yekan" pitchFamily="2" charset="-78"/>
              </a:rPr>
              <a:t>سطح 1   صفحه روی میز</a:t>
            </a:r>
            <a:endParaRPr lang="en-US" sz="1400" dirty="0">
              <a:cs typeface="B Yekan" pitchFamily="2" charset="-78"/>
            </a:endParaRPr>
          </a:p>
        </p:txBody>
      </p:sp>
    </p:spTree>
    <p:extLst>
      <p:ext uri="{BB962C8B-B14F-4D97-AF65-F5344CB8AC3E}">
        <p14:creationId xmlns:p14="http://schemas.microsoft.com/office/powerpoint/2010/main" val="3903558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smtClean="0">
                <a:cs typeface="B Yekan" panose="00000400000000000000" pitchFamily="2" charset="-78"/>
              </a:rPr>
              <a:t>حل تمرین 1</a:t>
            </a:r>
            <a:endParaRPr lang="en-US" sz="3200" b="1" dirty="0">
              <a:cs typeface="B Yekan" panose="00000400000000000000" pitchFamily="2" charset="-78"/>
            </a:endParaRPr>
          </a:p>
        </p:txBody>
      </p:sp>
      <p:sp>
        <p:nvSpPr>
          <p:cNvPr id="5" name="Title 1"/>
          <p:cNvSpPr txBox="1">
            <a:spLocks/>
          </p:cNvSpPr>
          <p:nvPr/>
        </p:nvSpPr>
        <p:spPr>
          <a:xfrm>
            <a:off x="381000" y="1524000"/>
            <a:ext cx="8458200" cy="3200400"/>
          </a:xfrm>
          <a:prstGeom prst="rect">
            <a:avLst/>
          </a:prstGeom>
        </p:spPr>
        <p:txBody>
          <a:bodyPr vert="horz" anchor="ctr">
            <a:noAutofit/>
          </a:bodyPr>
          <a:lstStyle/>
          <a:p>
            <a:pPr lvl="0" algn="just" rtl="1">
              <a:lnSpc>
                <a:spcPct val="200000"/>
              </a:lnSpc>
              <a:spcBef>
                <a:spcPct val="0"/>
              </a:spcBef>
            </a:pPr>
            <a:r>
              <a:rPr lang="fa-IR" sz="1600" dirty="0" smtClean="0">
                <a:solidFill>
                  <a:schemeClr val="tx2"/>
                </a:solidFill>
                <a:latin typeface="+mj-lt"/>
                <a:ea typeface="+mj-ea"/>
                <a:cs typeface="B Yekan" pitchFamily="2" charset="-78"/>
              </a:rPr>
              <a:t>سطح بيشتري از مواد باقي نمانده لذا :</a:t>
            </a:r>
          </a:p>
          <a:p>
            <a:pPr lvl="0" algn="just" rtl="1">
              <a:lnSpc>
                <a:spcPct val="200000"/>
              </a:lnSpc>
              <a:spcBef>
                <a:spcPct val="0"/>
              </a:spcBef>
              <a:buFont typeface="Wingdings" pitchFamily="2" charset="2"/>
              <a:buChar char="q"/>
            </a:pPr>
            <a:r>
              <a:rPr lang="fa-IR" sz="1600" dirty="0" smtClean="0">
                <a:solidFill>
                  <a:schemeClr val="tx2"/>
                </a:solidFill>
                <a:latin typeface="+mj-lt"/>
                <a:ea typeface="+mj-ea"/>
                <a:cs typeface="B Yekan" pitchFamily="2" charset="-78"/>
              </a:rPr>
              <a:t> هفته ۲ : سفارش ۳۲ عدد پايه ميز </a:t>
            </a:r>
          </a:p>
          <a:p>
            <a:pPr lvl="0" algn="just" rtl="1">
              <a:lnSpc>
                <a:spcPct val="200000"/>
              </a:lnSpc>
              <a:spcBef>
                <a:spcPct val="0"/>
              </a:spcBef>
              <a:buFont typeface="Wingdings" pitchFamily="2" charset="2"/>
              <a:buChar char="q"/>
            </a:pPr>
            <a:r>
              <a:rPr lang="fa-IR" sz="1600" dirty="0" smtClean="0">
                <a:solidFill>
                  <a:schemeClr val="tx2"/>
                </a:solidFill>
                <a:latin typeface="+mj-lt"/>
                <a:ea typeface="+mj-ea"/>
                <a:cs typeface="B Yekan" pitchFamily="2" charset="-78"/>
              </a:rPr>
              <a:t> هفته ۳ : سفارش ۳۶ صفحه رويي ميز                 </a:t>
            </a:r>
          </a:p>
          <a:p>
            <a:pPr lvl="0" algn="just" rtl="1">
              <a:lnSpc>
                <a:spcPct val="200000"/>
              </a:lnSpc>
              <a:spcBef>
                <a:spcPct val="0"/>
              </a:spcBef>
              <a:buFont typeface="Wingdings" pitchFamily="2" charset="2"/>
              <a:buChar char="q"/>
            </a:pPr>
            <a:r>
              <a:rPr lang="fa-IR" sz="1600" dirty="0" smtClean="0">
                <a:solidFill>
                  <a:schemeClr val="tx2"/>
                </a:solidFill>
                <a:latin typeface="+mj-lt"/>
                <a:ea typeface="+mj-ea"/>
                <a:cs typeface="B Yekan" pitchFamily="2" charset="-78"/>
              </a:rPr>
              <a:t> هفته ۴ : سفارش ۱۶۰ عدد پايه ميز و مونتاژ ۱۸ ميز </a:t>
            </a:r>
          </a:p>
          <a:p>
            <a:pPr lvl="0" algn="just" rtl="1">
              <a:lnSpc>
                <a:spcPct val="200000"/>
              </a:lnSpc>
              <a:spcBef>
                <a:spcPct val="0"/>
              </a:spcBef>
              <a:buFont typeface="Wingdings" pitchFamily="2" charset="2"/>
              <a:buChar char="q"/>
            </a:pPr>
            <a:r>
              <a:rPr lang="fa-IR" sz="1600" dirty="0" smtClean="0">
                <a:solidFill>
                  <a:schemeClr val="tx2"/>
                </a:solidFill>
                <a:latin typeface="+mj-lt"/>
                <a:ea typeface="+mj-ea"/>
                <a:cs typeface="B Yekan" pitchFamily="2" charset="-78"/>
              </a:rPr>
              <a:t> هفته ۶ : مونتاژ ۴۰ ميز</a:t>
            </a:r>
            <a:endParaRPr lang="fa-IR" dirty="0" smtClean="0">
              <a:solidFill>
                <a:schemeClr val="tx2"/>
              </a:solidFill>
              <a:latin typeface="+mj-lt"/>
              <a:ea typeface="+mj-ea"/>
              <a:cs typeface="B Yekan" pitchFamily="2" charset="-78"/>
            </a:endParaRPr>
          </a:p>
        </p:txBody>
      </p:sp>
    </p:spTree>
    <p:extLst>
      <p:ext uri="{BB962C8B-B14F-4D97-AF65-F5344CB8AC3E}">
        <p14:creationId xmlns:p14="http://schemas.microsoft.com/office/powerpoint/2010/main" val="3903558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smtClean="0">
                <a:cs typeface="B Yekan" panose="00000400000000000000" pitchFamily="2" charset="-78"/>
              </a:rPr>
              <a:t>حل تمرین 2</a:t>
            </a:r>
            <a:endParaRPr lang="en-US" sz="3200" b="1" dirty="0">
              <a:cs typeface="B Yekan" panose="00000400000000000000" pitchFamily="2" charset="-78"/>
            </a:endParaRPr>
          </a:p>
        </p:txBody>
      </p:sp>
      <p:sp>
        <p:nvSpPr>
          <p:cNvPr id="5" name="Title 1"/>
          <p:cNvSpPr txBox="1">
            <a:spLocks/>
          </p:cNvSpPr>
          <p:nvPr/>
        </p:nvSpPr>
        <p:spPr>
          <a:xfrm>
            <a:off x="381000" y="1524000"/>
            <a:ext cx="8458200" cy="4572000"/>
          </a:xfrm>
          <a:prstGeom prst="rect">
            <a:avLst/>
          </a:prstGeom>
        </p:spPr>
        <p:txBody>
          <a:bodyPr vert="horz" anchor="ctr">
            <a:noAutofit/>
          </a:bodyPr>
          <a:lstStyle/>
          <a:p>
            <a:pPr lvl="0" algn="just" rtl="1">
              <a:lnSpc>
                <a:spcPct val="200000"/>
              </a:lnSpc>
              <a:spcBef>
                <a:spcPct val="0"/>
              </a:spcBef>
            </a:pPr>
            <a:r>
              <a:rPr lang="fa-IR" sz="1600" dirty="0" smtClean="0">
                <a:solidFill>
                  <a:schemeClr val="tx2"/>
                </a:solidFill>
                <a:latin typeface="+mj-lt"/>
                <a:ea typeface="+mj-ea"/>
                <a:cs typeface="B Yekan" pitchFamily="2" charset="-78"/>
              </a:rPr>
              <a:t>شركت اتوبوس راني </a:t>
            </a:r>
            <a:r>
              <a:rPr lang="en-US" sz="1600" dirty="0" smtClean="0">
                <a:solidFill>
                  <a:schemeClr val="tx2"/>
                </a:solidFill>
                <a:latin typeface="+mj-lt"/>
                <a:ea typeface="+mj-ea"/>
                <a:cs typeface="B Yekan" pitchFamily="2" charset="-78"/>
              </a:rPr>
              <a:t>A&amp;B</a:t>
            </a:r>
            <a:r>
              <a:rPr lang="fa-IR" sz="1600" dirty="0" smtClean="0">
                <a:solidFill>
                  <a:schemeClr val="tx2"/>
                </a:solidFill>
                <a:latin typeface="+mj-lt"/>
                <a:ea typeface="+mj-ea"/>
                <a:cs typeface="B Yekan" pitchFamily="2" charset="-78"/>
              </a:rPr>
              <a:t> ظرفيتش را برحسب ””اتوبوس در روز““ طراحي كرده است..</a:t>
            </a:r>
          </a:p>
          <a:p>
            <a:pPr lvl="0" algn="just" rtl="1">
              <a:lnSpc>
                <a:spcPct val="200000"/>
              </a:lnSpc>
              <a:spcBef>
                <a:spcPct val="0"/>
              </a:spcBef>
            </a:pPr>
            <a:r>
              <a:rPr lang="fa-IR" sz="1600" dirty="0" smtClean="0">
                <a:solidFill>
                  <a:schemeClr val="tx2"/>
                </a:solidFill>
                <a:latin typeface="+mj-lt"/>
                <a:ea typeface="+mj-ea"/>
                <a:cs typeface="B Yekan" pitchFamily="2" charset="-78"/>
              </a:rPr>
              <a:t>طبقه بندي كاري در آن شركت براين اساس بود كه :</a:t>
            </a:r>
          </a:p>
          <a:p>
            <a:pPr lvl="0" algn="just" rtl="1">
              <a:lnSpc>
                <a:spcPct val="200000"/>
              </a:lnSpc>
              <a:spcBef>
                <a:spcPct val="0"/>
              </a:spcBef>
              <a:buFont typeface="Wingdings" pitchFamily="2" charset="2"/>
              <a:buChar char="q"/>
            </a:pPr>
            <a:r>
              <a:rPr lang="fa-IR" sz="1600" dirty="0" smtClean="0">
                <a:solidFill>
                  <a:schemeClr val="tx2"/>
                </a:solidFill>
                <a:latin typeface="+mj-lt"/>
                <a:ea typeface="+mj-ea"/>
                <a:cs typeface="B Yekan" pitchFamily="2" charset="-78"/>
              </a:rPr>
              <a:t> ”روز كامل ” كه يك مسافرت طولاني بود </a:t>
            </a:r>
          </a:p>
          <a:p>
            <a:pPr lvl="0" algn="just" rtl="1">
              <a:lnSpc>
                <a:spcPct val="200000"/>
              </a:lnSpc>
              <a:spcBef>
                <a:spcPct val="0"/>
              </a:spcBef>
              <a:buFont typeface="Wingdings" pitchFamily="2" charset="2"/>
              <a:buChar char="q"/>
            </a:pPr>
            <a:r>
              <a:rPr lang="fa-IR" sz="1600" dirty="0" smtClean="0">
                <a:solidFill>
                  <a:schemeClr val="tx2"/>
                </a:solidFill>
                <a:latin typeface="+mj-lt"/>
                <a:ea typeface="+mj-ea"/>
                <a:cs typeface="B Yekan" pitchFamily="2" charset="-78"/>
              </a:rPr>
              <a:t> ”نيم روز ” كه يك مسافرت كوتاه تر بود</a:t>
            </a:r>
          </a:p>
          <a:p>
            <a:pPr lvl="0" algn="just" rtl="1">
              <a:lnSpc>
                <a:spcPct val="200000"/>
              </a:lnSpc>
              <a:spcBef>
                <a:spcPct val="0"/>
              </a:spcBef>
            </a:pPr>
            <a:r>
              <a:rPr lang="fa-IR" sz="1600" dirty="0" smtClean="0">
                <a:solidFill>
                  <a:schemeClr val="tx2"/>
                </a:solidFill>
                <a:latin typeface="+mj-lt"/>
                <a:ea typeface="+mj-ea"/>
                <a:cs typeface="B Yekan" pitchFamily="2" charset="-78"/>
              </a:rPr>
              <a:t>پيش بيني ها بيانگر اين بود كه تقاضاي مورد انتظار براي 2 سال بعد، بطور ميانگين 400000 مسافر ”روز كام ل “ و 750000 هزار مسافر ”نيم روز“ است </a:t>
            </a:r>
          </a:p>
          <a:p>
            <a:pPr lvl="0" algn="just" rtl="1">
              <a:lnSpc>
                <a:spcPct val="200000"/>
              </a:lnSpc>
              <a:spcBef>
                <a:spcPct val="0"/>
              </a:spcBef>
              <a:buFont typeface="Wingdings" pitchFamily="2" charset="2"/>
              <a:buChar char="q"/>
            </a:pPr>
            <a:r>
              <a:rPr lang="fa-IR" sz="1600" dirty="0" smtClean="0">
                <a:solidFill>
                  <a:schemeClr val="tx2"/>
                </a:solidFill>
                <a:latin typeface="+mj-lt"/>
                <a:ea typeface="+mj-ea"/>
                <a:cs typeface="B Yekan" pitchFamily="2" charset="-78"/>
              </a:rPr>
              <a:t> شركت داراي ۶۱ اتوبوس بود كه هر كدام داراي ظرفيت موثر 40 مسافر در روز و براي ۳۰۰ روز سال بودند</a:t>
            </a:r>
          </a:p>
          <a:p>
            <a:pPr lvl="0" algn="just" rtl="1">
              <a:lnSpc>
                <a:spcPct val="200000"/>
              </a:lnSpc>
              <a:spcBef>
                <a:spcPct val="0"/>
              </a:spcBef>
              <a:buFont typeface="Wingdings" pitchFamily="2" charset="2"/>
              <a:buChar char="q"/>
            </a:pPr>
            <a:r>
              <a:rPr lang="fa-IR" sz="1600" dirty="0" smtClean="0">
                <a:solidFill>
                  <a:schemeClr val="tx2"/>
                </a:solidFill>
                <a:latin typeface="+mj-lt"/>
                <a:ea typeface="+mj-ea"/>
                <a:cs typeface="B Yekan" pitchFamily="2" charset="-78"/>
              </a:rPr>
              <a:t> خرابي ها و ديگر مشكلالات غيرمترقبه، كارايي را به 90 % كاهش داده بود</a:t>
            </a:r>
          </a:p>
        </p:txBody>
      </p:sp>
    </p:spTree>
    <p:extLst>
      <p:ext uri="{BB962C8B-B14F-4D97-AF65-F5344CB8AC3E}">
        <p14:creationId xmlns:p14="http://schemas.microsoft.com/office/powerpoint/2010/main" val="39035580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smtClean="0">
                <a:cs typeface="B Yekan" panose="00000400000000000000" pitchFamily="2" charset="-78"/>
              </a:rPr>
              <a:t>حل تمرین 2</a:t>
            </a:r>
            <a:endParaRPr lang="en-US" sz="3200" b="1" dirty="0">
              <a:cs typeface="B Yekan" panose="00000400000000000000" pitchFamily="2" charset="-78"/>
            </a:endParaRPr>
          </a:p>
        </p:txBody>
      </p:sp>
      <p:sp>
        <p:nvSpPr>
          <p:cNvPr id="5" name="Title 1"/>
          <p:cNvSpPr txBox="1">
            <a:spLocks/>
          </p:cNvSpPr>
          <p:nvPr/>
        </p:nvSpPr>
        <p:spPr>
          <a:xfrm>
            <a:off x="381000" y="1524000"/>
            <a:ext cx="8458200" cy="5029200"/>
          </a:xfrm>
          <a:prstGeom prst="rect">
            <a:avLst/>
          </a:prstGeom>
        </p:spPr>
        <p:txBody>
          <a:bodyPr vert="horz" anchor="ctr">
            <a:noAutofit/>
          </a:bodyPr>
          <a:lstStyle/>
          <a:p>
            <a:pPr lvl="0" algn="just" rtl="1">
              <a:lnSpc>
                <a:spcPct val="200000"/>
              </a:lnSpc>
              <a:spcBef>
                <a:spcPct val="0"/>
              </a:spcBef>
              <a:buFont typeface="Wingdings" pitchFamily="2" charset="2"/>
              <a:buChar char="q"/>
            </a:pPr>
            <a:r>
              <a:rPr lang="fa-IR" sz="1600" dirty="0" smtClean="0">
                <a:solidFill>
                  <a:schemeClr val="tx2"/>
                </a:solidFill>
                <a:latin typeface="+mj-lt"/>
                <a:ea typeface="+mj-ea"/>
                <a:cs typeface="B Yekan" pitchFamily="2" charset="-78"/>
              </a:rPr>
              <a:t> آن شركت ۸۶ راننده كه بطور ميانگين ۲۲۰ روز در سال را كار مي كردند در استخدام داشت . اما بيماري و غيبت، كارايي آنها را به ۸۵ % كاهش داده بود</a:t>
            </a:r>
          </a:p>
          <a:p>
            <a:pPr lvl="0" algn="just" rtl="1">
              <a:lnSpc>
                <a:spcPct val="200000"/>
              </a:lnSpc>
              <a:spcBef>
                <a:spcPct val="0"/>
              </a:spcBef>
              <a:buFont typeface="Wingdings" pitchFamily="2" charset="2"/>
              <a:buChar char="q"/>
            </a:pPr>
            <a:r>
              <a:rPr lang="fa-IR" sz="1600" dirty="0" smtClean="0">
                <a:solidFill>
                  <a:schemeClr val="tx2"/>
                </a:solidFill>
                <a:latin typeface="+mj-lt"/>
                <a:ea typeface="+mj-ea"/>
                <a:cs typeface="B Yekan" pitchFamily="2" charset="-78"/>
              </a:rPr>
              <a:t> اگر شركت با كمبود اتوبوس مواجه مي شد، مي توانست يك </a:t>
            </a:r>
            <a:r>
              <a:rPr lang="fa-IR" sz="1600" dirty="0" smtClean="0">
                <a:solidFill>
                  <a:schemeClr val="tx2"/>
                </a:solidFill>
                <a:cs typeface="B Yekan" pitchFamily="2" charset="-78"/>
              </a:rPr>
              <a:t>اتوبوس اضافي را به مبلغ 110000</a:t>
            </a:r>
            <a:r>
              <a:rPr lang="fa-IR" sz="1600" dirty="0" smtClean="0">
                <a:solidFill>
                  <a:schemeClr val="tx2"/>
                </a:solidFill>
                <a:latin typeface="+mj-lt"/>
                <a:ea typeface="+mj-ea"/>
                <a:cs typeface="B Yekan" pitchFamily="2" charset="-78"/>
              </a:rPr>
              <a:t>  پوند بخرد يا به ازاي روزي ۱۰۰ پوند آنرا اجاره كند</a:t>
            </a:r>
          </a:p>
          <a:p>
            <a:pPr lvl="0" algn="just" rtl="1">
              <a:lnSpc>
                <a:spcPct val="200000"/>
              </a:lnSpc>
              <a:spcBef>
                <a:spcPct val="0"/>
              </a:spcBef>
              <a:buFont typeface="Wingdings" pitchFamily="2" charset="2"/>
              <a:buChar char="q"/>
            </a:pPr>
            <a:r>
              <a:rPr lang="fa-IR" sz="1600" dirty="0" smtClean="0">
                <a:solidFill>
                  <a:schemeClr val="tx2"/>
                </a:solidFill>
                <a:latin typeface="+mj-lt"/>
                <a:ea typeface="+mj-ea"/>
                <a:cs typeface="B Yekan" pitchFamily="2" charset="-78"/>
              </a:rPr>
              <a:t> اگر شركت با كمبود راننده مواجه مي شد، مي توانست با </a:t>
            </a:r>
            <a:r>
              <a:rPr lang="fa-IR" sz="1600" dirty="0" smtClean="0">
                <a:solidFill>
                  <a:schemeClr val="tx2"/>
                </a:solidFill>
                <a:cs typeface="B Yekan" pitchFamily="2" charset="-78"/>
              </a:rPr>
              <a:t>احتساب  20000</a:t>
            </a:r>
            <a:r>
              <a:rPr lang="fa-IR" sz="1600" dirty="0" smtClean="0">
                <a:solidFill>
                  <a:schemeClr val="tx2"/>
                </a:solidFill>
                <a:latin typeface="+mj-lt"/>
                <a:ea typeface="+mj-ea"/>
                <a:cs typeface="B Yekan" pitchFamily="2" charset="-78"/>
              </a:rPr>
              <a:t>پوند هزينه در سال، يك راننده را به , استخدام درآورد يا به ازاي روزي ۱۱۰ پوند از آژانس اجاره كند .</a:t>
            </a:r>
          </a:p>
          <a:p>
            <a:pPr lvl="0" algn="just" rtl="1">
              <a:lnSpc>
                <a:spcPct val="200000"/>
              </a:lnSpc>
              <a:spcBef>
                <a:spcPct val="0"/>
              </a:spcBef>
            </a:pPr>
            <a:endParaRPr lang="fa-IR" sz="1600" dirty="0" smtClean="0">
              <a:solidFill>
                <a:schemeClr val="tx2"/>
              </a:solidFill>
              <a:latin typeface="+mj-lt"/>
              <a:ea typeface="+mj-ea"/>
              <a:cs typeface="B Yekan" pitchFamily="2" charset="-78"/>
            </a:endParaRPr>
          </a:p>
          <a:p>
            <a:pPr lvl="0" algn="just" rtl="1">
              <a:lnSpc>
                <a:spcPct val="200000"/>
              </a:lnSpc>
              <a:spcBef>
                <a:spcPct val="0"/>
              </a:spcBef>
              <a:buFont typeface="Wingdings" pitchFamily="2" charset="2"/>
              <a:buChar char="q"/>
            </a:pPr>
            <a:r>
              <a:rPr lang="fa-IR" sz="1600" dirty="0" smtClean="0">
                <a:solidFill>
                  <a:schemeClr val="tx2"/>
                </a:solidFill>
                <a:cs typeface="B Yekan" pitchFamily="2" charset="-78"/>
              </a:rPr>
              <a:t>شركت چگونه مي تواند به يك برنامه ريزي تاكتيكي دست يابد ؟</a:t>
            </a:r>
          </a:p>
          <a:p>
            <a:pPr lvl="0" algn="just" rtl="1">
              <a:lnSpc>
                <a:spcPct val="200000"/>
              </a:lnSpc>
              <a:spcBef>
                <a:spcPct val="0"/>
              </a:spcBef>
              <a:buFont typeface="Wingdings" pitchFamily="2" charset="2"/>
              <a:buChar char="q"/>
            </a:pPr>
            <a:r>
              <a:rPr lang="fa-IR" sz="1600" dirty="0" smtClean="0">
                <a:solidFill>
                  <a:schemeClr val="tx2"/>
                </a:solidFill>
                <a:cs typeface="B Yekan" pitchFamily="2" charset="-78"/>
              </a:rPr>
              <a:t>مي توان با استفاده از رويكرد شش مرحله اي به اين مشكل بپردازيم :</a:t>
            </a:r>
          </a:p>
          <a:p>
            <a:pPr lvl="0" algn="just" rtl="1">
              <a:lnSpc>
                <a:spcPct val="200000"/>
              </a:lnSpc>
              <a:spcBef>
                <a:spcPct val="0"/>
              </a:spcBef>
            </a:pPr>
            <a:endParaRPr lang="fa-IR" sz="1600" dirty="0" smtClean="0">
              <a:solidFill>
                <a:schemeClr val="tx2"/>
              </a:solidFill>
              <a:latin typeface="+mj-lt"/>
              <a:ea typeface="+mj-ea"/>
              <a:cs typeface="B Yekan" pitchFamily="2" charset="-78"/>
            </a:endParaRPr>
          </a:p>
        </p:txBody>
      </p:sp>
    </p:spTree>
    <p:extLst>
      <p:ext uri="{BB962C8B-B14F-4D97-AF65-F5344CB8AC3E}">
        <p14:creationId xmlns:p14="http://schemas.microsoft.com/office/powerpoint/2010/main" val="3903558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smtClean="0">
                <a:cs typeface="B Yekan" panose="00000400000000000000" pitchFamily="2" charset="-78"/>
              </a:rPr>
              <a:t>حل تمرین 2</a:t>
            </a:r>
            <a:endParaRPr lang="en-US" sz="3200" b="1" dirty="0">
              <a:cs typeface="B Yekan" panose="00000400000000000000" pitchFamily="2" charset="-78"/>
            </a:endParaRPr>
          </a:p>
        </p:txBody>
      </p:sp>
      <p:sp>
        <p:nvSpPr>
          <p:cNvPr id="5" name="Title 1"/>
          <p:cNvSpPr txBox="1">
            <a:spLocks/>
          </p:cNvSpPr>
          <p:nvPr/>
        </p:nvSpPr>
        <p:spPr>
          <a:xfrm>
            <a:off x="381000" y="1524000"/>
            <a:ext cx="8458200" cy="1905000"/>
          </a:xfrm>
          <a:prstGeom prst="rect">
            <a:avLst/>
          </a:prstGeom>
        </p:spPr>
        <p:txBody>
          <a:bodyPr vert="horz" anchor="ctr">
            <a:noAutofit/>
          </a:bodyPr>
          <a:lstStyle/>
          <a:p>
            <a:pPr marL="342900" lvl="0" indent="-342900" algn="just" rtl="1">
              <a:lnSpc>
                <a:spcPct val="200000"/>
              </a:lnSpc>
              <a:spcBef>
                <a:spcPct val="0"/>
              </a:spcBef>
              <a:buAutoNum type="arabicPeriod"/>
            </a:pPr>
            <a:r>
              <a:rPr lang="fa-IR" sz="1600" dirty="0" smtClean="0">
                <a:solidFill>
                  <a:schemeClr val="tx2"/>
                </a:solidFill>
                <a:latin typeface="+mj-lt"/>
                <a:ea typeface="+mj-ea"/>
                <a:cs typeface="B Yekan" pitchFamily="2" charset="-78"/>
              </a:rPr>
              <a:t>تبديل پيش بيني و ديگر اطلالاعات به نيازمندي منابع</a:t>
            </a:r>
          </a:p>
          <a:p>
            <a:pPr marL="342900" lvl="0" indent="-342900" algn="just" rtl="1">
              <a:lnSpc>
                <a:spcPct val="200000"/>
              </a:lnSpc>
              <a:spcBef>
                <a:spcPct val="0"/>
              </a:spcBef>
              <a:buAutoNum type="arabicPeriod"/>
            </a:pPr>
            <a:endParaRPr lang="fa-IR" sz="1600" dirty="0" smtClean="0">
              <a:solidFill>
                <a:schemeClr val="tx2"/>
              </a:solidFill>
              <a:latin typeface="+mj-lt"/>
              <a:ea typeface="+mj-ea"/>
              <a:cs typeface="B Yekan" pitchFamily="2" charset="-78"/>
            </a:endParaRPr>
          </a:p>
          <a:p>
            <a:pPr marL="342900" lvl="0" indent="-342900" algn="just" rtl="1">
              <a:lnSpc>
                <a:spcPct val="200000"/>
              </a:lnSpc>
              <a:spcBef>
                <a:spcPct val="0"/>
              </a:spcBef>
            </a:pPr>
            <a:r>
              <a:rPr lang="fa-IR" sz="1600" dirty="0" smtClean="0">
                <a:solidFill>
                  <a:schemeClr val="tx2"/>
                </a:solidFill>
                <a:latin typeface="+mj-lt"/>
                <a:ea typeface="+mj-ea"/>
                <a:cs typeface="B Yekan" pitchFamily="2" charset="-78"/>
              </a:rPr>
              <a:t>400000 مسافر تمام روز برابرست با 10000 اتوبوس روز در سال </a:t>
            </a:r>
          </a:p>
        </p:txBody>
      </p:sp>
      <p:sp>
        <p:nvSpPr>
          <p:cNvPr id="4" name="Title 1"/>
          <p:cNvSpPr txBox="1">
            <a:spLocks/>
          </p:cNvSpPr>
          <p:nvPr/>
        </p:nvSpPr>
        <p:spPr>
          <a:xfrm>
            <a:off x="304800" y="4495800"/>
            <a:ext cx="8458200" cy="1295400"/>
          </a:xfrm>
          <a:prstGeom prst="rect">
            <a:avLst/>
          </a:prstGeom>
        </p:spPr>
        <p:txBody>
          <a:bodyPr vert="horz" anchor="ctr">
            <a:noAutofit/>
          </a:bodyPr>
          <a:lstStyle/>
          <a:p>
            <a:pPr marL="342900" lvl="0" indent="-342900" algn="l" rtl="1">
              <a:lnSpc>
                <a:spcPct val="200000"/>
              </a:lnSpc>
              <a:spcBef>
                <a:spcPct val="0"/>
              </a:spcBef>
            </a:pPr>
            <a:r>
              <a:rPr lang="fa-IR" sz="1600" dirty="0" smtClean="0">
                <a:solidFill>
                  <a:schemeClr val="tx2"/>
                </a:solidFill>
                <a:latin typeface="+mj-lt"/>
                <a:ea typeface="+mj-ea"/>
                <a:cs typeface="B Yekan" pitchFamily="2" charset="-78"/>
              </a:rPr>
              <a:t> اتوبوس روز در سال   </a:t>
            </a:r>
            <a:r>
              <a:rPr lang="en-US" sz="1600" dirty="0" smtClean="0">
                <a:solidFill>
                  <a:schemeClr val="tx2"/>
                </a:solidFill>
                <a:latin typeface="+mj-lt"/>
                <a:ea typeface="+mj-ea"/>
                <a:cs typeface="B Yekan" pitchFamily="2" charset="-78"/>
              </a:rPr>
              <a:t>400000 / 40 = 10000</a:t>
            </a:r>
          </a:p>
          <a:p>
            <a:pPr marL="342900" lvl="0" indent="-342900" algn="l" rtl="1">
              <a:lnSpc>
                <a:spcPct val="200000"/>
              </a:lnSpc>
              <a:spcBef>
                <a:spcPct val="0"/>
              </a:spcBef>
            </a:pPr>
            <a:r>
              <a:rPr lang="en-US" sz="1600" dirty="0" smtClean="0">
                <a:solidFill>
                  <a:schemeClr val="tx2"/>
                </a:solidFill>
                <a:latin typeface="+mj-lt"/>
                <a:ea typeface="+mj-ea"/>
                <a:cs typeface="B Yekan" pitchFamily="2" charset="-78"/>
              </a:rPr>
              <a:t>10000 / 300 = 3333  </a:t>
            </a:r>
            <a:endParaRPr lang="fa-IR" sz="1600" dirty="0" smtClean="0">
              <a:solidFill>
                <a:schemeClr val="tx2"/>
              </a:solidFill>
              <a:latin typeface="+mj-lt"/>
              <a:ea typeface="+mj-ea"/>
              <a:cs typeface="B Yekan" pitchFamily="2" charset="-78"/>
            </a:endParaRPr>
          </a:p>
        </p:txBody>
      </p:sp>
    </p:spTree>
    <p:extLst>
      <p:ext uri="{BB962C8B-B14F-4D97-AF65-F5344CB8AC3E}">
        <p14:creationId xmlns:p14="http://schemas.microsoft.com/office/powerpoint/2010/main" val="39035580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200" b="1" dirty="0">
                <a:solidFill>
                  <a:srgbClr val="323232"/>
                </a:solidFill>
                <a:cs typeface="B Yekan" panose="00000400000000000000" pitchFamily="2" charset="-78"/>
              </a:rPr>
              <a:t>حل تمرین 2</a:t>
            </a:r>
            <a:endParaRPr lang="en-US" dirty="0"/>
          </a:p>
        </p:txBody>
      </p:sp>
      <p:sp>
        <p:nvSpPr>
          <p:cNvPr id="8" name="Content Placeholder 7"/>
          <p:cNvSpPr>
            <a:spLocks noGrp="1"/>
          </p:cNvSpPr>
          <p:nvPr>
            <p:ph sz="quarter" idx="1"/>
          </p:nvPr>
        </p:nvSpPr>
        <p:spPr>
          <a:xfrm>
            <a:off x="612648" y="1752600"/>
            <a:ext cx="8153400" cy="4495800"/>
          </a:xfrm>
        </p:spPr>
        <p:txBody>
          <a:bodyPr>
            <a:normAutofit fontScale="92500" lnSpcReduction="10000"/>
          </a:bodyPr>
          <a:lstStyle/>
          <a:p>
            <a:pPr marL="342900" lvl="0" indent="-342900" algn="just" rtl="1">
              <a:lnSpc>
                <a:spcPct val="200000"/>
              </a:lnSpc>
              <a:spcBef>
                <a:spcPct val="0"/>
              </a:spcBef>
              <a:buClrTx/>
              <a:buSzTx/>
              <a:buFontTx/>
              <a:buAutoNum type="arabicPeriod"/>
            </a:pPr>
            <a:r>
              <a:rPr lang="fa-IR" sz="1700" dirty="0">
                <a:solidFill>
                  <a:srgbClr val="323232"/>
                </a:solidFill>
                <a:ea typeface="+mj-ea"/>
                <a:cs typeface="B Yekan" pitchFamily="2" charset="-78"/>
              </a:rPr>
              <a:t>تبديل پيش بيني و ديگر اطلالاعات به نيازمندي </a:t>
            </a:r>
            <a:r>
              <a:rPr lang="fa-IR" sz="1700" dirty="0" smtClean="0">
                <a:solidFill>
                  <a:srgbClr val="323232"/>
                </a:solidFill>
                <a:ea typeface="+mj-ea"/>
                <a:cs typeface="B Yekan" pitchFamily="2" charset="-78"/>
              </a:rPr>
              <a:t>منابع</a:t>
            </a:r>
          </a:p>
          <a:p>
            <a:pPr marL="342900" lvl="0" indent="-342900" algn="just" rtl="1">
              <a:lnSpc>
                <a:spcPct val="200000"/>
              </a:lnSpc>
              <a:spcBef>
                <a:spcPct val="0"/>
              </a:spcBef>
              <a:buClrTx/>
              <a:buSzTx/>
              <a:buFontTx/>
              <a:buAutoNum type="arabicPeriod"/>
            </a:pPr>
            <a:endParaRPr lang="fa-IR" sz="1600" dirty="0">
              <a:solidFill>
                <a:srgbClr val="323232"/>
              </a:solidFill>
              <a:ea typeface="+mj-ea"/>
              <a:cs typeface="B Yekan" pitchFamily="2" charset="-78"/>
            </a:endParaRPr>
          </a:p>
          <a:p>
            <a:pPr marL="0" lvl="0" indent="0" algn="just" rtl="1">
              <a:lnSpc>
                <a:spcPct val="200000"/>
              </a:lnSpc>
              <a:spcBef>
                <a:spcPct val="0"/>
              </a:spcBef>
              <a:buClrTx/>
              <a:buSzTx/>
              <a:buNone/>
            </a:pPr>
            <a:r>
              <a:rPr lang="fa-IR" sz="1700" dirty="0" smtClean="0">
                <a:solidFill>
                  <a:srgbClr val="323232"/>
                </a:solidFill>
                <a:ea typeface="+mj-ea"/>
                <a:cs typeface="B Yekan" pitchFamily="2" charset="-78"/>
              </a:rPr>
              <a:t>750000 هزار مسافر نیم روز برابر است با : </a:t>
            </a:r>
          </a:p>
          <a:p>
            <a:pPr marL="0" lvl="0" indent="0" algn="l">
              <a:lnSpc>
                <a:spcPct val="200000"/>
              </a:lnSpc>
              <a:spcBef>
                <a:spcPct val="0"/>
              </a:spcBef>
              <a:buClrTx/>
              <a:buSzTx/>
              <a:buNone/>
            </a:pPr>
            <a:r>
              <a:rPr lang="fa-IR" sz="1600" dirty="0" smtClean="0">
                <a:solidFill>
                  <a:srgbClr val="323232"/>
                </a:solidFill>
                <a:ea typeface="+mj-ea"/>
                <a:cs typeface="B Yekan" pitchFamily="2" charset="-78"/>
              </a:rPr>
              <a:t>40 ÷ 750000  </a:t>
            </a:r>
            <a:endParaRPr lang="fa-IR" sz="1600" dirty="0">
              <a:solidFill>
                <a:srgbClr val="323232"/>
              </a:solidFill>
              <a:ea typeface="+mj-ea"/>
              <a:cs typeface="B Yekan" pitchFamily="2" charset="-78"/>
            </a:endParaRPr>
          </a:p>
          <a:p>
            <a:pPr marL="0" indent="0" rtl="1">
              <a:buNone/>
            </a:pPr>
            <a:r>
              <a:rPr lang="fa-IR" sz="1600" dirty="0" smtClean="0">
                <a:cs typeface="B Yekan" panose="00000400000000000000" pitchFamily="2" charset="-78"/>
              </a:rPr>
              <a:t>  18750 اتوبوس در سال</a:t>
            </a:r>
          </a:p>
          <a:p>
            <a:pPr marL="0" indent="0" rtl="1">
              <a:buNone/>
            </a:pPr>
            <a:r>
              <a:rPr lang="fa-IR" sz="1600" dirty="0" smtClean="0">
                <a:cs typeface="B Yekan" panose="00000400000000000000" pitchFamily="2" charset="-78"/>
              </a:rPr>
              <a:t/>
            </a:r>
            <a:br>
              <a:rPr lang="fa-IR" sz="1600" dirty="0" smtClean="0">
                <a:cs typeface="B Yekan" panose="00000400000000000000" pitchFamily="2" charset="-78"/>
              </a:rPr>
            </a:br>
            <a:r>
              <a:rPr lang="fa-IR" sz="1600" dirty="0" smtClean="0">
                <a:cs typeface="B Yekan" panose="00000400000000000000" pitchFamily="2" charset="-78"/>
              </a:rPr>
              <a:t/>
            </a:r>
            <a:br>
              <a:rPr lang="fa-IR" sz="1600" dirty="0" smtClean="0">
                <a:cs typeface="B Yekan" panose="00000400000000000000" pitchFamily="2" charset="-78"/>
              </a:rPr>
            </a:br>
            <a:r>
              <a:rPr lang="fa-IR" sz="1600" dirty="0" smtClean="0">
                <a:cs typeface="B Yekan" panose="00000400000000000000" pitchFamily="2" charset="-78"/>
              </a:rPr>
              <a:t>(2×300)÷18750</a:t>
            </a:r>
          </a:p>
          <a:p>
            <a:pPr marL="0" indent="0" rtl="1">
              <a:buNone/>
            </a:pPr>
            <a:r>
              <a:rPr lang="fa-IR" sz="1600" dirty="0" smtClean="0">
                <a:cs typeface="B Yekan" panose="00000400000000000000" pitchFamily="2" charset="-78"/>
              </a:rPr>
              <a:t>31.25 اتوبوس</a:t>
            </a:r>
          </a:p>
          <a:p>
            <a:pPr marL="0" indent="0" rtl="1">
              <a:buNone/>
            </a:pPr>
            <a:endParaRPr lang="fa-IR" sz="1600" dirty="0" smtClean="0">
              <a:cs typeface="B Yekan" panose="00000400000000000000" pitchFamily="2" charset="-78"/>
            </a:endParaRPr>
          </a:p>
          <a:p>
            <a:pPr marL="0" indent="0" rtl="1">
              <a:lnSpc>
                <a:spcPct val="110000"/>
              </a:lnSpc>
              <a:buNone/>
            </a:pPr>
            <a:endParaRPr lang="fa-IR" sz="1600" dirty="0">
              <a:cs typeface="B Yekan" panose="00000400000000000000" pitchFamily="2" charset="-78"/>
            </a:endParaRPr>
          </a:p>
          <a:p>
            <a:pPr marL="0" indent="0" rtl="1">
              <a:lnSpc>
                <a:spcPct val="110000"/>
              </a:lnSpc>
              <a:buNone/>
            </a:pPr>
            <a:r>
              <a:rPr lang="fa-IR" sz="1600" dirty="0" smtClean="0">
                <a:cs typeface="B Yekan" panose="00000400000000000000" pitchFamily="2" charset="-78"/>
              </a:rPr>
              <a:t>33,33 + 31,25</a:t>
            </a:r>
          </a:p>
          <a:p>
            <a:pPr marL="0" indent="0" rtl="1">
              <a:lnSpc>
                <a:spcPct val="110000"/>
              </a:lnSpc>
              <a:buNone/>
            </a:pPr>
            <a:r>
              <a:rPr lang="fa-IR" sz="1600" dirty="0" smtClean="0">
                <a:cs typeface="B Yekan" panose="00000400000000000000" pitchFamily="2" charset="-78"/>
              </a:rPr>
              <a:t>64,58</a:t>
            </a:r>
            <a:endParaRPr lang="fa-IR" sz="1600" dirty="0">
              <a:cs typeface="B Yekan" panose="00000400000000000000" pitchFamily="2" charset="-78"/>
            </a:endParaRPr>
          </a:p>
          <a:p>
            <a:pPr marL="0" indent="0" rtl="1">
              <a:buNone/>
            </a:pPr>
            <a:endParaRPr lang="en-US" sz="1600" dirty="0">
              <a:cs typeface="B Yekan" panose="00000400000000000000" pitchFamily="2" charset="-78"/>
            </a:endParaRPr>
          </a:p>
        </p:txBody>
      </p:sp>
      <p:pic>
        <p:nvPicPr>
          <p:cNvPr id="9" name="Picture 8"/>
          <p:cNvPicPr>
            <a:picLocks noChangeAspect="1"/>
          </p:cNvPicPr>
          <p:nvPr/>
        </p:nvPicPr>
        <p:blipFill>
          <a:blip r:embed="rId2"/>
          <a:stretch>
            <a:fillRect/>
          </a:stretch>
        </p:blipFill>
        <p:spPr>
          <a:xfrm>
            <a:off x="2045418" y="3288927"/>
            <a:ext cx="377985" cy="381000"/>
          </a:xfrm>
          <a:prstGeom prst="rect">
            <a:avLst/>
          </a:prstGeom>
        </p:spPr>
      </p:pic>
      <p:pic>
        <p:nvPicPr>
          <p:cNvPr id="10" name="Picture 9"/>
          <p:cNvPicPr>
            <a:picLocks noChangeAspect="1"/>
          </p:cNvPicPr>
          <p:nvPr/>
        </p:nvPicPr>
        <p:blipFill>
          <a:blip r:embed="rId2"/>
          <a:stretch>
            <a:fillRect/>
          </a:stretch>
        </p:blipFill>
        <p:spPr>
          <a:xfrm>
            <a:off x="2226419" y="4343400"/>
            <a:ext cx="393966" cy="317687"/>
          </a:xfrm>
          <a:prstGeom prst="rect">
            <a:avLst/>
          </a:prstGeom>
        </p:spPr>
      </p:pic>
      <p:pic>
        <p:nvPicPr>
          <p:cNvPr id="11" name="Picture 10"/>
          <p:cNvPicPr>
            <a:picLocks noChangeAspect="1"/>
          </p:cNvPicPr>
          <p:nvPr/>
        </p:nvPicPr>
        <p:blipFill>
          <a:blip r:embed="rId2"/>
          <a:stretch>
            <a:fillRect/>
          </a:stretch>
        </p:blipFill>
        <p:spPr>
          <a:xfrm>
            <a:off x="2045417" y="5562600"/>
            <a:ext cx="377985" cy="304800"/>
          </a:xfrm>
          <a:prstGeom prst="rect">
            <a:avLst/>
          </a:prstGeom>
        </p:spPr>
      </p:pic>
    </p:spTree>
    <p:extLst>
      <p:ext uri="{BB962C8B-B14F-4D97-AF65-F5344CB8AC3E}">
        <p14:creationId xmlns:p14="http://schemas.microsoft.com/office/powerpoint/2010/main" val="32820749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200" b="1" dirty="0">
                <a:solidFill>
                  <a:srgbClr val="323232"/>
                </a:solidFill>
                <a:cs typeface="B Yekan" panose="00000400000000000000" pitchFamily="2" charset="-78"/>
              </a:rPr>
              <a:t>حل تمرین 2</a:t>
            </a:r>
            <a:endParaRPr lang="en-US" dirty="0"/>
          </a:p>
        </p:txBody>
      </p:sp>
      <p:sp>
        <p:nvSpPr>
          <p:cNvPr id="3" name="Content Placeholder 2"/>
          <p:cNvSpPr>
            <a:spLocks noGrp="1"/>
          </p:cNvSpPr>
          <p:nvPr>
            <p:ph sz="quarter" idx="1"/>
          </p:nvPr>
        </p:nvSpPr>
        <p:spPr/>
        <p:txBody>
          <a:bodyPr/>
          <a:lstStyle/>
          <a:p>
            <a:pPr marL="342900" lvl="0" indent="-342900" algn="just" rtl="1">
              <a:lnSpc>
                <a:spcPct val="200000"/>
              </a:lnSpc>
              <a:spcBef>
                <a:spcPct val="0"/>
              </a:spcBef>
              <a:buClrTx/>
              <a:buSzTx/>
              <a:buFontTx/>
              <a:buAutoNum type="arabicPeriod"/>
            </a:pPr>
            <a:r>
              <a:rPr lang="fa-IR" sz="1600" dirty="0">
                <a:solidFill>
                  <a:srgbClr val="323232"/>
                </a:solidFill>
                <a:ea typeface="+mj-ea"/>
                <a:cs typeface="B Yekan" pitchFamily="2" charset="-78"/>
              </a:rPr>
              <a:t>تبديل پيش بيني و ديگر اطلالاعات به نيازمندي </a:t>
            </a:r>
            <a:r>
              <a:rPr lang="fa-IR" sz="1600" dirty="0" smtClean="0">
                <a:solidFill>
                  <a:srgbClr val="323232"/>
                </a:solidFill>
                <a:ea typeface="+mj-ea"/>
                <a:cs typeface="B Yekan" pitchFamily="2" charset="-78"/>
              </a:rPr>
              <a:t>منابع</a:t>
            </a:r>
          </a:p>
          <a:p>
            <a:pPr marL="342900" lvl="0" indent="-342900" algn="just" rtl="1">
              <a:lnSpc>
                <a:spcPct val="200000"/>
              </a:lnSpc>
              <a:spcBef>
                <a:spcPct val="0"/>
              </a:spcBef>
              <a:buClrTx/>
              <a:buSzTx/>
              <a:buFontTx/>
              <a:buAutoNum type="arabicPeriod"/>
            </a:pPr>
            <a:endParaRPr lang="fa-IR" sz="1600" dirty="0">
              <a:solidFill>
                <a:srgbClr val="323232"/>
              </a:solidFill>
              <a:ea typeface="+mj-ea"/>
              <a:cs typeface="B Yekan" pitchFamily="2" charset="-78"/>
            </a:endParaRPr>
          </a:p>
          <a:p>
            <a:pPr marL="0" lvl="0" indent="0" algn="just" rtl="1">
              <a:lnSpc>
                <a:spcPct val="200000"/>
              </a:lnSpc>
              <a:spcBef>
                <a:spcPct val="0"/>
              </a:spcBef>
              <a:buClrTx/>
              <a:buSzTx/>
              <a:buNone/>
            </a:pPr>
            <a:r>
              <a:rPr lang="fa-IR" sz="1600" dirty="0" smtClean="0">
                <a:solidFill>
                  <a:srgbClr val="323232"/>
                </a:solidFill>
                <a:ea typeface="+mj-ea"/>
                <a:cs typeface="B Yekan" pitchFamily="2" charset="-78"/>
              </a:rPr>
              <a:t>برای محاسبه تعداد رانندگان اتوبوس ها </a:t>
            </a:r>
            <a:r>
              <a:rPr lang="fa-IR" sz="1500" dirty="0" smtClean="0">
                <a:solidFill>
                  <a:srgbClr val="323232"/>
                </a:solidFill>
                <a:ea typeface="+mj-ea"/>
                <a:cs typeface="B Yekan" pitchFamily="2" charset="-78"/>
              </a:rPr>
              <a:t>:</a:t>
            </a:r>
          </a:p>
          <a:p>
            <a:pPr marL="0" lvl="0" indent="0" algn="just" rtl="1">
              <a:lnSpc>
                <a:spcPct val="200000"/>
              </a:lnSpc>
              <a:spcBef>
                <a:spcPct val="0"/>
              </a:spcBef>
              <a:buClrTx/>
              <a:buSzTx/>
              <a:buNone/>
            </a:pPr>
            <a:endParaRPr lang="fa-IR" sz="1500" dirty="0">
              <a:solidFill>
                <a:srgbClr val="323232"/>
              </a:solidFill>
              <a:ea typeface="+mj-ea"/>
              <a:cs typeface="B Yekan" pitchFamily="2" charset="-78"/>
            </a:endParaRPr>
          </a:p>
          <a:p>
            <a:pPr marL="0" lvl="0" indent="0" rtl="1">
              <a:lnSpc>
                <a:spcPct val="200000"/>
              </a:lnSpc>
              <a:spcBef>
                <a:spcPct val="0"/>
              </a:spcBef>
              <a:buClrTx/>
              <a:buSzTx/>
              <a:buNone/>
            </a:pPr>
            <a:r>
              <a:rPr lang="fa-IR" sz="1600" dirty="0" smtClean="0">
                <a:solidFill>
                  <a:srgbClr val="323232"/>
                </a:solidFill>
                <a:ea typeface="+mj-ea"/>
                <a:cs typeface="B Yekan" pitchFamily="2" charset="-78"/>
              </a:rPr>
              <a:t>220÷300</a:t>
            </a:r>
          </a:p>
          <a:p>
            <a:pPr marL="0" lvl="0" indent="0" rtl="1">
              <a:lnSpc>
                <a:spcPct val="200000"/>
              </a:lnSpc>
              <a:spcBef>
                <a:spcPct val="0"/>
              </a:spcBef>
              <a:buClrTx/>
              <a:buSzTx/>
              <a:buNone/>
            </a:pPr>
            <a:r>
              <a:rPr lang="fa-IR" sz="1600" dirty="0" smtClean="0">
                <a:solidFill>
                  <a:srgbClr val="323232"/>
                </a:solidFill>
                <a:ea typeface="+mj-ea"/>
                <a:cs typeface="B Yekan" pitchFamily="2" charset="-78"/>
              </a:rPr>
              <a:t>1.364راننده برای هر اتوبوس</a:t>
            </a:r>
          </a:p>
          <a:p>
            <a:pPr marL="0" lvl="0" indent="0" rtl="1">
              <a:lnSpc>
                <a:spcPct val="200000"/>
              </a:lnSpc>
              <a:spcBef>
                <a:spcPct val="0"/>
              </a:spcBef>
              <a:buClrTx/>
              <a:buSzTx/>
              <a:buNone/>
            </a:pPr>
            <a:endParaRPr lang="fa-IR" sz="1600" dirty="0">
              <a:solidFill>
                <a:srgbClr val="323232"/>
              </a:solidFill>
              <a:ea typeface="+mj-ea"/>
              <a:cs typeface="B Yekan" pitchFamily="2" charset="-78"/>
            </a:endParaRPr>
          </a:p>
          <a:p>
            <a:pPr marL="0" lvl="0" indent="0" algn="l" rtl="1">
              <a:lnSpc>
                <a:spcPct val="200000"/>
              </a:lnSpc>
              <a:spcBef>
                <a:spcPct val="0"/>
              </a:spcBef>
              <a:buClrTx/>
              <a:buSzTx/>
              <a:buNone/>
            </a:pPr>
            <a:r>
              <a:rPr lang="fa-IR" sz="1600" dirty="0" smtClean="0">
                <a:solidFill>
                  <a:srgbClr val="323232"/>
                </a:solidFill>
                <a:ea typeface="+mj-ea"/>
                <a:cs typeface="B Yekan" pitchFamily="2" charset="-78"/>
              </a:rPr>
              <a:t>1.364×64.58</a:t>
            </a:r>
            <a:endParaRPr lang="fa-IR" sz="1600" dirty="0">
              <a:solidFill>
                <a:srgbClr val="323232"/>
              </a:solidFill>
              <a:ea typeface="+mj-ea"/>
              <a:cs typeface="B Yekan" pitchFamily="2" charset="-78"/>
            </a:endParaRPr>
          </a:p>
          <a:p>
            <a:pPr marL="0" lvl="0" indent="0" rtl="1">
              <a:lnSpc>
                <a:spcPct val="200000"/>
              </a:lnSpc>
              <a:spcBef>
                <a:spcPct val="0"/>
              </a:spcBef>
              <a:buClrTx/>
              <a:buSzTx/>
              <a:buNone/>
            </a:pPr>
            <a:r>
              <a:rPr lang="fa-IR" sz="1600" dirty="0" smtClean="0">
                <a:solidFill>
                  <a:srgbClr val="323232"/>
                </a:solidFill>
                <a:ea typeface="+mj-ea"/>
                <a:cs typeface="B Yekan" pitchFamily="2" charset="-78"/>
              </a:rPr>
              <a:t>88.06 راننده</a:t>
            </a:r>
            <a:endParaRPr lang="fa-IR" sz="1600" dirty="0">
              <a:solidFill>
                <a:srgbClr val="323232"/>
              </a:solidFill>
              <a:ea typeface="+mj-ea"/>
              <a:cs typeface="B Yekan" pitchFamily="2" charset="-78"/>
            </a:endParaRPr>
          </a:p>
          <a:p>
            <a:endParaRPr lang="en-US" dirty="0"/>
          </a:p>
        </p:txBody>
      </p:sp>
      <p:pic>
        <p:nvPicPr>
          <p:cNvPr id="4" name="Picture 3"/>
          <p:cNvPicPr>
            <a:picLocks noChangeAspect="1"/>
          </p:cNvPicPr>
          <p:nvPr/>
        </p:nvPicPr>
        <p:blipFill>
          <a:blip r:embed="rId2"/>
          <a:stretch>
            <a:fillRect/>
          </a:stretch>
        </p:blipFill>
        <p:spPr>
          <a:xfrm>
            <a:off x="1630841" y="3733800"/>
            <a:ext cx="377985" cy="381000"/>
          </a:xfrm>
          <a:prstGeom prst="rect">
            <a:avLst/>
          </a:prstGeom>
        </p:spPr>
      </p:pic>
      <p:pic>
        <p:nvPicPr>
          <p:cNvPr id="5" name="Picture 4"/>
          <p:cNvPicPr>
            <a:picLocks noChangeAspect="1"/>
          </p:cNvPicPr>
          <p:nvPr/>
        </p:nvPicPr>
        <p:blipFill>
          <a:blip r:embed="rId2"/>
          <a:stretch>
            <a:fillRect/>
          </a:stretch>
        </p:blipFill>
        <p:spPr>
          <a:xfrm>
            <a:off x="1982664" y="5181600"/>
            <a:ext cx="377985" cy="381000"/>
          </a:xfrm>
          <a:prstGeom prst="rect">
            <a:avLst/>
          </a:prstGeom>
        </p:spPr>
      </p:pic>
    </p:spTree>
    <p:extLst>
      <p:ext uri="{BB962C8B-B14F-4D97-AF65-F5344CB8AC3E}">
        <p14:creationId xmlns:p14="http://schemas.microsoft.com/office/powerpoint/2010/main" val="1132779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153400" cy="457200"/>
          </a:xfrm>
        </p:spPr>
        <p:txBody>
          <a:bodyPr>
            <a:noAutofit/>
          </a:bodyPr>
          <a:lstStyle/>
          <a:p>
            <a:pPr algn="r" rtl="1"/>
            <a:r>
              <a:rPr lang="fa-IR" sz="3200" b="1" dirty="0" smtClean="0">
                <a:cs typeface="B Yekan" pitchFamily="2" charset="-78"/>
              </a:rPr>
              <a:t>تاریخچه</a:t>
            </a:r>
            <a:endParaRPr lang="en-US" sz="3200" b="1" dirty="0">
              <a:cs typeface="B Yekan" pitchFamily="2" charset="-78"/>
            </a:endParaRPr>
          </a:p>
        </p:txBody>
      </p:sp>
      <p:pic>
        <p:nvPicPr>
          <p:cNvPr id="6" name="Picture 2" descr="C:\Users\ramin\Desktop\mrp\2.png"/>
          <p:cNvPicPr>
            <a:picLocks noChangeAspect="1" noChangeArrowheads="1"/>
          </p:cNvPicPr>
          <p:nvPr/>
        </p:nvPicPr>
        <p:blipFill>
          <a:blip r:embed="rId2" cstate="print"/>
          <a:srcRect/>
          <a:stretch>
            <a:fillRect/>
          </a:stretch>
        </p:blipFill>
        <p:spPr bwMode="auto">
          <a:xfrm>
            <a:off x="0" y="0"/>
            <a:ext cx="1190625" cy="473982"/>
          </a:xfrm>
          <a:prstGeom prst="rect">
            <a:avLst/>
          </a:prstGeom>
          <a:noFill/>
        </p:spPr>
      </p:pic>
      <p:sp>
        <p:nvSpPr>
          <p:cNvPr id="8" name="Title 1"/>
          <p:cNvSpPr txBox="1">
            <a:spLocks/>
          </p:cNvSpPr>
          <p:nvPr/>
        </p:nvSpPr>
        <p:spPr>
          <a:xfrm>
            <a:off x="381000" y="1600200"/>
            <a:ext cx="8458200" cy="4495800"/>
          </a:xfrm>
          <a:prstGeom prst="rect">
            <a:avLst/>
          </a:prstGeom>
        </p:spPr>
        <p:txBody>
          <a:bodyPr vert="horz" anchor="ctr">
            <a:noAutofit/>
          </a:bodyPr>
          <a:lstStyle/>
          <a:p>
            <a:pPr lvl="0" algn="just" rtl="1">
              <a:lnSpc>
                <a:spcPct val="200000"/>
              </a:lnSpc>
              <a:spcBef>
                <a:spcPct val="0"/>
              </a:spcBef>
            </a:pPr>
            <a:r>
              <a:rPr lang="fa-IR" dirty="0" smtClean="0">
                <a:solidFill>
                  <a:schemeClr val="tx2"/>
                </a:solidFill>
                <a:latin typeface="+mj-lt"/>
                <a:ea typeface="+mj-ea"/>
                <a:cs typeface="B Yekan" pitchFamily="2" charset="-78"/>
              </a:rPr>
              <a:t>تركيب مدل هاي برنامه ريزي(يعني </a:t>
            </a:r>
            <a:r>
              <a:rPr lang="en-US" dirty="0" smtClean="0">
                <a:solidFill>
                  <a:schemeClr val="tx2"/>
                </a:solidFill>
                <a:latin typeface="+mj-lt"/>
                <a:ea typeface="+mj-ea"/>
                <a:cs typeface="B Yekan" pitchFamily="2" charset="-78"/>
              </a:rPr>
              <a:t>(CRP,MRP,MPS </a:t>
            </a:r>
            <a:r>
              <a:rPr lang="fa-IR" dirty="0" smtClean="0">
                <a:solidFill>
                  <a:schemeClr val="tx2"/>
                </a:solidFill>
                <a:latin typeface="+mj-lt"/>
                <a:ea typeface="+mj-ea"/>
                <a:cs typeface="B Yekan" pitchFamily="2" charset="-78"/>
              </a:rPr>
              <a:t>و مدل هاي اجرايي (يعني </a:t>
            </a:r>
            <a:r>
              <a:rPr lang="en-US" dirty="0" smtClean="0">
                <a:solidFill>
                  <a:schemeClr val="tx2"/>
                </a:solidFill>
                <a:latin typeface="+mj-lt"/>
                <a:ea typeface="+mj-ea"/>
                <a:cs typeface="B Yekan" pitchFamily="2" charset="-78"/>
              </a:rPr>
              <a:t>PAC </a:t>
            </a:r>
            <a:r>
              <a:rPr lang="fa-IR" dirty="0" smtClean="0">
                <a:solidFill>
                  <a:schemeClr val="tx2"/>
                </a:solidFill>
                <a:latin typeface="+mj-lt"/>
                <a:ea typeface="+mj-ea"/>
                <a:cs typeface="B Yekan" pitchFamily="2" charset="-78"/>
              </a:rPr>
              <a:t>و خريد) و نيز ايجاد شرايطي كه سيكل برنامه ريزي بتواند از سيكل اجرايي بازخوردهاي لازم را دريافت نمايد، منجر به نوع كامل تري از </a:t>
            </a:r>
            <a:r>
              <a:rPr lang="en-US" dirty="0" smtClean="0">
                <a:solidFill>
                  <a:schemeClr val="tx2"/>
                </a:solidFill>
                <a:latin typeface="+mj-lt"/>
                <a:ea typeface="+mj-ea"/>
                <a:cs typeface="B Yekan" pitchFamily="2" charset="-78"/>
              </a:rPr>
              <a:t>MRP </a:t>
            </a:r>
            <a:r>
              <a:rPr lang="fa-IR" dirty="0" smtClean="0">
                <a:solidFill>
                  <a:schemeClr val="tx2"/>
                </a:solidFill>
                <a:latin typeface="+mj-lt"/>
                <a:ea typeface="+mj-ea"/>
                <a:cs typeface="B Yekan" pitchFamily="2" charset="-78"/>
              </a:rPr>
              <a:t>گرديد كه به آن </a:t>
            </a:r>
            <a:r>
              <a:rPr lang="en-US" dirty="0" smtClean="0">
                <a:solidFill>
                  <a:schemeClr val="tx2"/>
                </a:solidFill>
                <a:latin typeface="+mj-lt"/>
                <a:ea typeface="+mj-ea"/>
                <a:cs typeface="B Yekan" pitchFamily="2" charset="-78"/>
              </a:rPr>
              <a:t>MRP </a:t>
            </a:r>
            <a:r>
              <a:rPr lang="fa-IR" dirty="0" smtClean="0">
                <a:solidFill>
                  <a:schemeClr val="tx2"/>
                </a:solidFill>
                <a:latin typeface="+mj-lt"/>
                <a:ea typeface="+mj-ea"/>
                <a:cs typeface="B Yekan" pitchFamily="2" charset="-78"/>
              </a:rPr>
              <a:t>حلقه بسته گويند. با اضافه كردن مدل هاي مالي خاصي به </a:t>
            </a:r>
            <a:r>
              <a:rPr lang="en-US" dirty="0" smtClean="0">
                <a:solidFill>
                  <a:schemeClr val="tx2"/>
                </a:solidFill>
                <a:latin typeface="+mj-lt"/>
                <a:ea typeface="+mj-ea"/>
                <a:cs typeface="B Yekan" pitchFamily="2" charset="-78"/>
              </a:rPr>
              <a:t>MRP </a:t>
            </a:r>
            <a:r>
              <a:rPr lang="fa-IR" dirty="0" smtClean="0">
                <a:solidFill>
                  <a:schemeClr val="tx2"/>
                </a:solidFill>
                <a:latin typeface="+mj-lt"/>
                <a:ea typeface="+mj-ea"/>
                <a:cs typeface="B Yekan" pitchFamily="2" charset="-78"/>
              </a:rPr>
              <a:t>حلقه بسته و همچنين توسعه سربرنامه توليد به منظور پذيرش وظايف كامل تري به عنوان يك برنامه اصلي يا مرجع و بالاخره امكان پشتيباني برنامه ريزي بازرگاني از لحاظ جنبه هاي مالي آن، سيستم كاملي حاصل مي‌شود كه در واقع رويكردي يكپارچه را براي مديرتي منابع توليدي ارائه مي دهد. اين </a:t>
            </a:r>
            <a:r>
              <a:rPr lang="en-US" dirty="0" smtClean="0">
                <a:solidFill>
                  <a:schemeClr val="tx2"/>
                </a:solidFill>
                <a:latin typeface="+mj-lt"/>
                <a:ea typeface="+mj-ea"/>
                <a:cs typeface="B Yekan" pitchFamily="2" charset="-78"/>
              </a:rPr>
              <a:t>MRP </a:t>
            </a:r>
            <a:r>
              <a:rPr lang="fa-IR" dirty="0" smtClean="0">
                <a:solidFill>
                  <a:schemeClr val="tx2"/>
                </a:solidFill>
                <a:latin typeface="+mj-lt"/>
                <a:ea typeface="+mj-ea"/>
                <a:cs typeface="B Yekan" pitchFamily="2" charset="-78"/>
              </a:rPr>
              <a:t>توسعه يافته، برنامه ريزي منابع توليدي يا </a:t>
            </a:r>
            <a:r>
              <a:rPr lang="en-US" dirty="0" smtClean="0">
                <a:solidFill>
                  <a:schemeClr val="tx2"/>
                </a:solidFill>
                <a:latin typeface="+mj-lt"/>
                <a:ea typeface="+mj-ea"/>
                <a:cs typeface="B Yekan" pitchFamily="2" charset="-78"/>
              </a:rPr>
              <a:t>MRP-II </a:t>
            </a:r>
            <a:r>
              <a:rPr lang="fa-IR" dirty="0" smtClean="0">
                <a:solidFill>
                  <a:schemeClr val="tx2"/>
                </a:solidFill>
                <a:latin typeface="+mj-lt"/>
                <a:ea typeface="+mj-ea"/>
                <a:cs typeface="B Yekan" pitchFamily="2" charset="-78"/>
              </a:rPr>
              <a:t>ناميده مي شود</a:t>
            </a:r>
          </a:p>
          <a:p>
            <a:pPr lvl="0" algn="r" rtl="1">
              <a:lnSpc>
                <a:spcPct val="200000"/>
              </a:lnSpc>
              <a:spcBef>
                <a:spcPct val="0"/>
              </a:spcBef>
            </a:pPr>
            <a:endParaRPr lang="fa-IR" dirty="0" smtClean="0">
              <a:solidFill>
                <a:schemeClr val="tx2"/>
              </a:solidFill>
              <a:latin typeface="+mj-lt"/>
              <a:ea typeface="+mj-ea"/>
              <a:cs typeface="B Yekan"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200" b="1" dirty="0">
                <a:solidFill>
                  <a:srgbClr val="323232"/>
                </a:solidFill>
                <a:cs typeface="B Yekan" panose="00000400000000000000" pitchFamily="2" charset="-78"/>
              </a:rPr>
              <a:t>حل تمرین 2</a:t>
            </a:r>
            <a:endParaRPr lang="en-US" dirty="0"/>
          </a:p>
        </p:txBody>
      </p:sp>
      <p:sp>
        <p:nvSpPr>
          <p:cNvPr id="3" name="Content Placeholder 2"/>
          <p:cNvSpPr>
            <a:spLocks noGrp="1"/>
          </p:cNvSpPr>
          <p:nvPr>
            <p:ph sz="quarter" idx="1"/>
          </p:nvPr>
        </p:nvSpPr>
        <p:spPr/>
        <p:txBody>
          <a:bodyPr>
            <a:normAutofit/>
          </a:bodyPr>
          <a:lstStyle/>
          <a:p>
            <a:pPr marL="0" indent="0" algn="r" rtl="1">
              <a:buNone/>
            </a:pPr>
            <a:r>
              <a:rPr lang="fa-IR" sz="1600" dirty="0" smtClean="0">
                <a:cs typeface="B Yekan" panose="00000400000000000000" pitchFamily="2" charset="-78"/>
              </a:rPr>
              <a:t>2. شناسایی منابعی که در دسترس می باشند </a:t>
            </a:r>
          </a:p>
          <a:p>
            <a:pPr marL="0" indent="0" algn="r" rtl="1">
              <a:buNone/>
            </a:pPr>
            <a:r>
              <a:rPr lang="fa-IR" sz="1600" dirty="0">
                <a:cs typeface="B Yekan" panose="00000400000000000000" pitchFamily="2" charset="-78"/>
              </a:rPr>
              <a:t> </a:t>
            </a:r>
            <a:endParaRPr lang="fa-IR" sz="1600" dirty="0" smtClean="0">
              <a:cs typeface="B Yekan" panose="00000400000000000000" pitchFamily="2" charset="-78"/>
            </a:endParaRPr>
          </a:p>
          <a:p>
            <a:pPr marL="0" indent="0" algn="r" rtl="1">
              <a:buNone/>
            </a:pPr>
            <a:r>
              <a:rPr lang="fa-IR" sz="1600" dirty="0" smtClean="0">
                <a:cs typeface="B Yekan" panose="00000400000000000000" pitchFamily="2" charset="-78"/>
              </a:rPr>
              <a:t>شرکت 61 اتوبوس دارد اما کارایی 90 درصد باعث می شود تا :</a:t>
            </a:r>
          </a:p>
          <a:p>
            <a:pPr marL="0" indent="0" algn="r" rtl="1">
              <a:buNone/>
            </a:pPr>
            <a:endParaRPr lang="fa-IR" sz="1600" dirty="0" smtClean="0">
              <a:cs typeface="B Yekan" panose="00000400000000000000" pitchFamily="2" charset="-78"/>
            </a:endParaRPr>
          </a:p>
          <a:p>
            <a:pPr marL="0" indent="0" rtl="1">
              <a:buNone/>
            </a:pPr>
            <a:r>
              <a:rPr lang="fa-IR" sz="1600" dirty="0" smtClean="0">
                <a:cs typeface="B Yekan" panose="00000400000000000000" pitchFamily="2" charset="-78"/>
              </a:rPr>
              <a:t>0.9 × 61</a:t>
            </a:r>
          </a:p>
          <a:p>
            <a:pPr marL="0" indent="0" rtl="1">
              <a:buNone/>
            </a:pPr>
            <a:r>
              <a:rPr lang="fa-IR" sz="1600" dirty="0" smtClean="0">
                <a:cs typeface="B Yekan" panose="00000400000000000000" pitchFamily="2" charset="-78"/>
              </a:rPr>
              <a:t>54.9</a:t>
            </a:r>
          </a:p>
          <a:p>
            <a:pPr marL="0" indent="0" rtl="1">
              <a:buNone/>
            </a:pPr>
            <a:endParaRPr lang="fa-IR" sz="1600" dirty="0">
              <a:cs typeface="B Yekan" panose="00000400000000000000" pitchFamily="2" charset="-78"/>
            </a:endParaRPr>
          </a:p>
          <a:p>
            <a:pPr marL="0" indent="0" algn="r" rtl="1">
              <a:buNone/>
            </a:pPr>
            <a:r>
              <a:rPr lang="fa-IR" sz="1600" dirty="0" smtClean="0">
                <a:cs typeface="B Yekan" panose="00000400000000000000" pitchFamily="2" charset="-78"/>
              </a:rPr>
              <a:t>شرکت 86 راننده در اختیار دارد اما کارایی 85 درصد باعث می شود تا : </a:t>
            </a:r>
          </a:p>
          <a:p>
            <a:pPr marL="0" indent="0" algn="r" rtl="1">
              <a:buNone/>
            </a:pPr>
            <a:endParaRPr lang="fa-IR" sz="1600" dirty="0">
              <a:cs typeface="B Yekan" panose="00000400000000000000" pitchFamily="2" charset="-78"/>
            </a:endParaRPr>
          </a:p>
          <a:p>
            <a:pPr marL="0" indent="0" rtl="1">
              <a:buNone/>
            </a:pPr>
            <a:r>
              <a:rPr lang="fa-IR" sz="1600" dirty="0" smtClean="0">
                <a:cs typeface="B Yekan" panose="00000400000000000000" pitchFamily="2" charset="-78"/>
              </a:rPr>
              <a:t>0.85 × 86 </a:t>
            </a:r>
          </a:p>
          <a:p>
            <a:pPr marL="0" indent="0" rtl="1">
              <a:buNone/>
            </a:pPr>
            <a:r>
              <a:rPr lang="fa-IR" sz="1600" dirty="0" smtClean="0">
                <a:cs typeface="B Yekan" panose="00000400000000000000" pitchFamily="2" charset="-78"/>
              </a:rPr>
              <a:t>73.1</a:t>
            </a:r>
            <a:endParaRPr lang="en-US" sz="1600" dirty="0">
              <a:cs typeface="B Yekan" panose="00000400000000000000" pitchFamily="2" charset="-78"/>
            </a:endParaRPr>
          </a:p>
        </p:txBody>
      </p:sp>
      <p:pic>
        <p:nvPicPr>
          <p:cNvPr id="4" name="Picture 3"/>
          <p:cNvPicPr>
            <a:picLocks noChangeAspect="1"/>
          </p:cNvPicPr>
          <p:nvPr/>
        </p:nvPicPr>
        <p:blipFill>
          <a:blip r:embed="rId2"/>
          <a:stretch>
            <a:fillRect/>
          </a:stretch>
        </p:blipFill>
        <p:spPr>
          <a:xfrm>
            <a:off x="1600200" y="2971800"/>
            <a:ext cx="377985" cy="381000"/>
          </a:xfrm>
          <a:prstGeom prst="rect">
            <a:avLst/>
          </a:prstGeom>
        </p:spPr>
      </p:pic>
      <p:pic>
        <p:nvPicPr>
          <p:cNvPr id="5" name="Picture 4"/>
          <p:cNvPicPr>
            <a:picLocks noChangeAspect="1"/>
          </p:cNvPicPr>
          <p:nvPr/>
        </p:nvPicPr>
        <p:blipFill>
          <a:blip r:embed="rId3"/>
          <a:stretch>
            <a:fillRect/>
          </a:stretch>
        </p:blipFill>
        <p:spPr>
          <a:xfrm>
            <a:off x="1789192" y="4648200"/>
            <a:ext cx="377985" cy="381000"/>
          </a:xfrm>
          <a:prstGeom prst="rect">
            <a:avLst/>
          </a:prstGeom>
        </p:spPr>
      </p:pic>
    </p:spTree>
    <p:extLst>
      <p:ext uri="{BB962C8B-B14F-4D97-AF65-F5344CB8AC3E}">
        <p14:creationId xmlns:p14="http://schemas.microsoft.com/office/powerpoint/2010/main" val="41999950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200" b="1" dirty="0">
                <a:solidFill>
                  <a:srgbClr val="323232"/>
                </a:solidFill>
                <a:cs typeface="B Yekan" panose="00000400000000000000" pitchFamily="2" charset="-78"/>
              </a:rPr>
              <a:t>حل تمرین 2</a:t>
            </a:r>
            <a:endParaRPr lang="en-US" dirty="0"/>
          </a:p>
        </p:txBody>
      </p:sp>
      <p:sp>
        <p:nvSpPr>
          <p:cNvPr id="3" name="Content Placeholder 2"/>
          <p:cNvSpPr>
            <a:spLocks noGrp="1"/>
          </p:cNvSpPr>
          <p:nvPr>
            <p:ph sz="quarter" idx="1"/>
          </p:nvPr>
        </p:nvSpPr>
        <p:spPr/>
        <p:txBody>
          <a:bodyPr>
            <a:normAutofit/>
          </a:bodyPr>
          <a:lstStyle/>
          <a:p>
            <a:pPr marL="0" indent="0" algn="r" rtl="1">
              <a:buNone/>
            </a:pPr>
            <a:r>
              <a:rPr lang="fa-IR" sz="1600" dirty="0" smtClean="0">
                <a:cs typeface="B Yekan" panose="00000400000000000000" pitchFamily="2" charset="-78"/>
              </a:rPr>
              <a:t>3. شناسایی عدم انطباق ها میان منابع مورد نیاز و منابع در دسترس</a:t>
            </a:r>
          </a:p>
          <a:p>
            <a:pPr marL="0" indent="0" algn="r" rtl="1">
              <a:buNone/>
            </a:pPr>
            <a:endParaRPr lang="fa-IR" sz="1600" dirty="0" smtClean="0">
              <a:cs typeface="B Yekan" panose="00000400000000000000" pitchFamily="2" charset="-78"/>
            </a:endParaRPr>
          </a:p>
          <a:p>
            <a:pPr marL="0" indent="0" algn="r" rtl="1">
              <a:buNone/>
            </a:pPr>
            <a:endParaRPr lang="fa-IR" sz="1600" dirty="0">
              <a:cs typeface="B Yekan" panose="00000400000000000000" pitchFamily="2" charset="-78"/>
            </a:endParaRPr>
          </a:p>
          <a:p>
            <a:pPr marL="0" indent="0" algn="r" rtl="1">
              <a:buNone/>
            </a:pPr>
            <a:r>
              <a:rPr lang="fa-IR" sz="1600" dirty="0" smtClean="0">
                <a:cs typeface="B Yekan" panose="00000400000000000000" pitchFamily="2" charset="-78"/>
              </a:rPr>
              <a:t>بدون پرداختن به جزئیات زمان بندی : </a:t>
            </a:r>
          </a:p>
          <a:p>
            <a:pPr marL="0" indent="0" rtl="1">
              <a:buNone/>
            </a:pPr>
            <a:r>
              <a:rPr lang="fa-IR" sz="1600" dirty="0" smtClean="0">
                <a:cs typeface="B Yekan" panose="00000400000000000000" pitchFamily="2" charset="-78"/>
              </a:rPr>
              <a:t>59.49-64.85</a:t>
            </a:r>
            <a:endParaRPr lang="fa-IR" sz="1600" dirty="0">
              <a:cs typeface="B Yekan" panose="00000400000000000000" pitchFamily="2" charset="-78"/>
            </a:endParaRPr>
          </a:p>
          <a:p>
            <a:pPr marL="0" indent="0" rtl="1">
              <a:buNone/>
            </a:pPr>
            <a:r>
              <a:rPr lang="fa-IR" sz="1600" dirty="0" smtClean="0">
                <a:cs typeface="B Yekan" panose="00000400000000000000" pitchFamily="2" charset="-78"/>
              </a:rPr>
              <a:t>کم بود اتوبوس   9.68</a:t>
            </a:r>
          </a:p>
          <a:p>
            <a:pPr marL="0" indent="0" rtl="1">
              <a:buNone/>
            </a:pPr>
            <a:endParaRPr lang="fa-IR" sz="1600" dirty="0">
              <a:cs typeface="B Yekan" panose="00000400000000000000" pitchFamily="2" charset="-78"/>
            </a:endParaRPr>
          </a:p>
          <a:p>
            <a:pPr marL="0" indent="0" rtl="1">
              <a:buNone/>
            </a:pPr>
            <a:endParaRPr lang="fa-IR" sz="1600" dirty="0">
              <a:cs typeface="B Yekan" panose="00000400000000000000" pitchFamily="2" charset="-78"/>
            </a:endParaRPr>
          </a:p>
          <a:p>
            <a:pPr marL="0" indent="0" rtl="1">
              <a:buNone/>
            </a:pPr>
            <a:r>
              <a:rPr lang="fa-IR" sz="1600" dirty="0" smtClean="0">
                <a:cs typeface="B Yekan" panose="00000400000000000000" pitchFamily="2" charset="-78"/>
              </a:rPr>
              <a:t>73.1-88.06</a:t>
            </a:r>
          </a:p>
          <a:p>
            <a:pPr marL="0" indent="0" rtl="1">
              <a:buNone/>
            </a:pPr>
            <a:r>
              <a:rPr lang="fa-IR" sz="1600" dirty="0" smtClean="0">
                <a:cs typeface="B Yekan" panose="00000400000000000000" pitchFamily="2" charset="-78"/>
              </a:rPr>
              <a:t>کم بود راننده   14.96</a:t>
            </a:r>
          </a:p>
        </p:txBody>
      </p:sp>
      <p:pic>
        <p:nvPicPr>
          <p:cNvPr id="4" name="Picture 3"/>
          <p:cNvPicPr>
            <a:picLocks noChangeAspect="1"/>
          </p:cNvPicPr>
          <p:nvPr/>
        </p:nvPicPr>
        <p:blipFill>
          <a:blip r:embed="rId2"/>
          <a:stretch>
            <a:fillRect/>
          </a:stretch>
        </p:blipFill>
        <p:spPr>
          <a:xfrm>
            <a:off x="1982661" y="2971800"/>
            <a:ext cx="377985" cy="381000"/>
          </a:xfrm>
          <a:prstGeom prst="rect">
            <a:avLst/>
          </a:prstGeom>
        </p:spPr>
      </p:pic>
      <p:pic>
        <p:nvPicPr>
          <p:cNvPr id="5" name="Picture 4"/>
          <p:cNvPicPr>
            <a:picLocks noChangeAspect="1"/>
          </p:cNvPicPr>
          <p:nvPr/>
        </p:nvPicPr>
        <p:blipFill>
          <a:blip r:embed="rId2"/>
          <a:stretch>
            <a:fillRect/>
          </a:stretch>
        </p:blipFill>
        <p:spPr>
          <a:xfrm>
            <a:off x="1828800" y="4267200"/>
            <a:ext cx="377985" cy="381000"/>
          </a:xfrm>
          <a:prstGeom prst="rect">
            <a:avLst/>
          </a:prstGeom>
        </p:spPr>
      </p:pic>
    </p:spTree>
    <p:extLst>
      <p:ext uri="{BB962C8B-B14F-4D97-AF65-F5344CB8AC3E}">
        <p14:creationId xmlns:p14="http://schemas.microsoft.com/office/powerpoint/2010/main" val="1532592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200" b="1" dirty="0">
                <a:solidFill>
                  <a:srgbClr val="323232"/>
                </a:solidFill>
                <a:cs typeface="B Yekan" panose="00000400000000000000" pitchFamily="2" charset="-78"/>
              </a:rPr>
              <a:t>حل تمرین 2</a:t>
            </a:r>
            <a:endParaRPr lang="en-US" dirty="0"/>
          </a:p>
        </p:txBody>
      </p:sp>
      <p:sp>
        <p:nvSpPr>
          <p:cNvPr id="3" name="Content Placeholder 2"/>
          <p:cNvSpPr>
            <a:spLocks noGrp="1"/>
          </p:cNvSpPr>
          <p:nvPr>
            <p:ph sz="quarter" idx="1"/>
          </p:nvPr>
        </p:nvSpPr>
        <p:spPr/>
        <p:txBody>
          <a:bodyPr>
            <a:normAutofit/>
          </a:bodyPr>
          <a:lstStyle/>
          <a:p>
            <a:pPr marL="0" indent="0" algn="r" rtl="1">
              <a:buNone/>
            </a:pPr>
            <a:r>
              <a:rPr lang="fa-IR" sz="1600" dirty="0">
                <a:cs typeface="B Yekan" panose="00000400000000000000" pitchFamily="2" charset="-78"/>
              </a:rPr>
              <a:t>4</a:t>
            </a:r>
            <a:r>
              <a:rPr lang="fa-IR" sz="1600" dirty="0" smtClean="0">
                <a:cs typeface="B Yekan" panose="00000400000000000000" pitchFamily="2" charset="-78"/>
              </a:rPr>
              <a:t>. پیشنهاد طرح های جایگزین برای رفع عدم انطباق ها </a:t>
            </a:r>
          </a:p>
          <a:p>
            <a:pPr marL="0" indent="0" algn="r" rtl="1">
              <a:buNone/>
            </a:pPr>
            <a:endParaRPr lang="fa-IR" sz="1600" dirty="0">
              <a:cs typeface="B Yekan" panose="00000400000000000000" pitchFamily="2" charset="-78"/>
            </a:endParaRPr>
          </a:p>
          <a:p>
            <a:pPr marL="0" indent="0" algn="r" rtl="1">
              <a:buNone/>
            </a:pPr>
            <a:r>
              <a:rPr lang="fa-IR" sz="1600" dirty="0" smtClean="0">
                <a:cs typeface="B Yekan" panose="00000400000000000000" pitchFamily="2" charset="-78"/>
              </a:rPr>
              <a:t>با فرض اینکه شرکت A , B نمی خواهد تقاضا را کاهش دهد لذا می تواند اتوبوس ها را بخرد یا اجاره نماید و هم چنین راننده ها را استخدام کند یا از آژانس  کرایه کند . تنها اطلاعاتی که داریم برخی هزینه ها هستند . </a:t>
            </a:r>
          </a:p>
          <a:p>
            <a:pPr marL="0" indent="0" algn="r" rtl="1">
              <a:buNone/>
            </a:pPr>
            <a:r>
              <a:rPr lang="fa-IR" sz="1600" dirty="0" smtClean="0">
                <a:cs typeface="B Yekan" panose="00000400000000000000" pitchFamily="2" charset="-78"/>
              </a:rPr>
              <a:t>هزینه خرید ده اتوبوس 1000000 است در حالی که اجاره آن ها با صرف هزینه محاسبه شده می تواند کمبود را رفع کند . </a:t>
            </a:r>
          </a:p>
          <a:p>
            <a:pPr marL="0" indent="0" algn="r" rtl="1">
              <a:buNone/>
            </a:pPr>
            <a:r>
              <a:rPr lang="fa-IR" sz="1600" dirty="0" smtClean="0">
                <a:cs typeface="B Yekan" panose="00000400000000000000" pitchFamily="2" charset="-78"/>
              </a:rPr>
              <a:t> </a:t>
            </a:r>
          </a:p>
          <a:p>
            <a:pPr marL="0" indent="0" algn="r" rtl="1">
              <a:buNone/>
            </a:pPr>
            <a:endParaRPr lang="fa-IR" sz="1600" dirty="0" smtClean="0">
              <a:cs typeface="B Yekan" panose="00000400000000000000" pitchFamily="2" charset="-78"/>
            </a:endParaRPr>
          </a:p>
          <a:p>
            <a:pPr marL="0" indent="0" algn="r" rtl="1">
              <a:buNone/>
            </a:pPr>
            <a:endParaRPr lang="fa-IR" sz="1600" dirty="0">
              <a:cs typeface="B Yekan" panose="00000400000000000000" pitchFamily="2" charset="-78"/>
            </a:endParaRPr>
          </a:p>
          <a:p>
            <a:pPr marL="0" indent="0" rtl="1">
              <a:buNone/>
            </a:pPr>
            <a:r>
              <a:rPr lang="fa-IR" sz="1600" dirty="0" smtClean="0">
                <a:cs typeface="B Yekan" panose="00000400000000000000" pitchFamily="2" charset="-78"/>
              </a:rPr>
              <a:t>300*100*9.68</a:t>
            </a:r>
          </a:p>
          <a:p>
            <a:pPr marL="0" indent="0" rtl="1">
              <a:buNone/>
            </a:pPr>
            <a:r>
              <a:rPr lang="fa-IR" sz="1600" dirty="0" smtClean="0">
                <a:cs typeface="B Yekan" panose="00000400000000000000" pitchFamily="2" charset="-78"/>
              </a:rPr>
              <a:t>290.400 پوند در سال</a:t>
            </a:r>
            <a:endParaRPr lang="en-US" sz="1600" dirty="0">
              <a:cs typeface="B Yekan" panose="00000400000000000000" pitchFamily="2" charset="-78"/>
            </a:endParaRPr>
          </a:p>
        </p:txBody>
      </p:sp>
    </p:spTree>
    <p:extLst>
      <p:ext uri="{BB962C8B-B14F-4D97-AF65-F5344CB8AC3E}">
        <p14:creationId xmlns:p14="http://schemas.microsoft.com/office/powerpoint/2010/main" val="30820292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200" b="1" dirty="0">
                <a:solidFill>
                  <a:srgbClr val="323232"/>
                </a:solidFill>
                <a:cs typeface="B Yekan" panose="00000400000000000000" pitchFamily="2" charset="-78"/>
              </a:rPr>
              <a:t>حل تمرین 2</a:t>
            </a:r>
            <a:endParaRPr lang="en-US" dirty="0"/>
          </a:p>
        </p:txBody>
      </p:sp>
      <p:sp>
        <p:nvSpPr>
          <p:cNvPr id="3" name="Content Placeholder 2"/>
          <p:cNvSpPr>
            <a:spLocks noGrp="1"/>
          </p:cNvSpPr>
          <p:nvPr>
            <p:ph sz="quarter" idx="1"/>
          </p:nvPr>
        </p:nvSpPr>
        <p:spPr/>
        <p:txBody>
          <a:bodyPr/>
          <a:lstStyle/>
          <a:p>
            <a:pPr marL="0" lvl="0" indent="0" algn="r" rtl="1">
              <a:buClr>
                <a:srgbClr val="9F2936"/>
              </a:buClr>
              <a:buNone/>
            </a:pPr>
            <a:r>
              <a:rPr lang="fa-IR" sz="1600" dirty="0" smtClean="0">
                <a:solidFill>
                  <a:prstClr val="black"/>
                </a:solidFill>
                <a:cs typeface="B Yekan" panose="00000400000000000000" pitchFamily="2" charset="-78"/>
              </a:rPr>
              <a:t>4. </a:t>
            </a:r>
            <a:r>
              <a:rPr lang="fa-IR" sz="1600" dirty="0">
                <a:solidFill>
                  <a:prstClr val="black"/>
                </a:solidFill>
                <a:cs typeface="B Yekan" panose="00000400000000000000" pitchFamily="2" charset="-78"/>
              </a:rPr>
              <a:t>پیشنهاد طرح های جایگزین برای رفع عدم انطباق ها </a:t>
            </a:r>
            <a:endParaRPr lang="fa-IR" sz="1600" dirty="0" smtClean="0">
              <a:solidFill>
                <a:prstClr val="black"/>
              </a:solidFill>
              <a:cs typeface="B Yekan" panose="00000400000000000000" pitchFamily="2" charset="-78"/>
            </a:endParaRPr>
          </a:p>
          <a:p>
            <a:pPr marL="0" lvl="0" indent="0" algn="r" rtl="1">
              <a:buClr>
                <a:srgbClr val="9F2936"/>
              </a:buClr>
              <a:buNone/>
            </a:pPr>
            <a:endParaRPr lang="fa-IR" sz="1600" dirty="0">
              <a:solidFill>
                <a:prstClr val="black"/>
              </a:solidFill>
              <a:cs typeface="B Yekan" panose="00000400000000000000" pitchFamily="2" charset="-78"/>
            </a:endParaRPr>
          </a:p>
          <a:p>
            <a:pPr marL="0" lvl="0" indent="0" algn="r" rtl="1">
              <a:buClr>
                <a:srgbClr val="9F2936"/>
              </a:buClr>
              <a:buNone/>
            </a:pPr>
            <a:r>
              <a:rPr lang="fa-IR" sz="1600" dirty="0" smtClean="0">
                <a:solidFill>
                  <a:prstClr val="black"/>
                </a:solidFill>
                <a:cs typeface="B Yekan" panose="00000400000000000000" pitchFamily="2" charset="-78"/>
              </a:rPr>
              <a:t>استخدام 15 راننده 300000 پوند هزینه دارد . در حالی که اگر از راننده موقت استفاده شود : </a:t>
            </a:r>
          </a:p>
          <a:p>
            <a:pPr marL="0" lvl="0" indent="0" algn="r" rtl="1">
              <a:buClr>
                <a:srgbClr val="9F2936"/>
              </a:buClr>
              <a:buNone/>
            </a:pPr>
            <a:endParaRPr lang="fa-IR" sz="1600" dirty="0">
              <a:solidFill>
                <a:prstClr val="black"/>
              </a:solidFill>
              <a:cs typeface="B Yekan" panose="00000400000000000000" pitchFamily="2" charset="-78"/>
            </a:endParaRPr>
          </a:p>
          <a:p>
            <a:pPr marL="0" lvl="0" indent="0" rtl="1">
              <a:buClr>
                <a:srgbClr val="9F2936"/>
              </a:buClr>
              <a:buNone/>
            </a:pPr>
            <a:r>
              <a:rPr lang="fa-IR" sz="1600" dirty="0" smtClean="0">
                <a:solidFill>
                  <a:prstClr val="black"/>
                </a:solidFill>
                <a:cs typeface="B Yekan" panose="00000400000000000000" pitchFamily="2" charset="-78"/>
              </a:rPr>
              <a:t>110*220*14.96</a:t>
            </a:r>
          </a:p>
          <a:p>
            <a:pPr marL="0" lvl="0" indent="0" rtl="1">
              <a:buClr>
                <a:srgbClr val="9F2936"/>
              </a:buClr>
              <a:buNone/>
            </a:pPr>
            <a:r>
              <a:rPr lang="fa-IR" sz="1600" dirty="0" smtClean="0">
                <a:solidFill>
                  <a:prstClr val="black"/>
                </a:solidFill>
                <a:cs typeface="B Yekan" panose="00000400000000000000" pitchFamily="2" charset="-78"/>
              </a:rPr>
              <a:t>362.032</a:t>
            </a:r>
            <a:endParaRPr lang="fa-IR" sz="1600" dirty="0">
              <a:solidFill>
                <a:prstClr val="black"/>
              </a:solidFill>
              <a:cs typeface="B Yekan" panose="00000400000000000000" pitchFamily="2" charset="-78"/>
            </a:endParaRPr>
          </a:p>
          <a:p>
            <a:endParaRPr lang="en-US" dirty="0"/>
          </a:p>
        </p:txBody>
      </p:sp>
    </p:spTree>
    <p:extLst>
      <p:ext uri="{BB962C8B-B14F-4D97-AF65-F5344CB8AC3E}">
        <p14:creationId xmlns:p14="http://schemas.microsoft.com/office/powerpoint/2010/main" val="2451274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200" b="1" dirty="0">
                <a:solidFill>
                  <a:srgbClr val="323232"/>
                </a:solidFill>
                <a:cs typeface="B Yekan" panose="00000400000000000000" pitchFamily="2" charset="-78"/>
              </a:rPr>
              <a:t>حل تمرین 2</a:t>
            </a:r>
            <a:endParaRPr lang="en-US" dirty="0"/>
          </a:p>
        </p:txBody>
      </p:sp>
      <p:sp>
        <p:nvSpPr>
          <p:cNvPr id="3" name="Content Placeholder 2"/>
          <p:cNvSpPr>
            <a:spLocks noGrp="1"/>
          </p:cNvSpPr>
          <p:nvPr>
            <p:ph sz="quarter" idx="1"/>
          </p:nvPr>
        </p:nvSpPr>
        <p:spPr/>
        <p:txBody>
          <a:bodyPr>
            <a:normAutofit/>
          </a:bodyPr>
          <a:lstStyle/>
          <a:p>
            <a:pPr marL="0" indent="0" algn="r" rtl="1">
              <a:buNone/>
            </a:pPr>
            <a:r>
              <a:rPr lang="fa-IR" sz="1600" dirty="0">
                <a:cs typeface="B Yekan" panose="00000400000000000000" pitchFamily="2" charset="-78"/>
              </a:rPr>
              <a:t>5</a:t>
            </a:r>
            <a:r>
              <a:rPr lang="fa-IR" sz="1600" dirty="0" smtClean="0">
                <a:cs typeface="B Yekan" panose="00000400000000000000" pitchFamily="2" charset="-78"/>
              </a:rPr>
              <a:t> . مقایسه طرح ها و یافتن بهترین راه حل</a:t>
            </a:r>
          </a:p>
          <a:p>
            <a:pPr marL="0" indent="0" algn="r" rtl="1">
              <a:buNone/>
            </a:pPr>
            <a:endParaRPr lang="fa-IR" sz="1600" dirty="0">
              <a:cs typeface="B Yekan" panose="00000400000000000000" pitchFamily="2" charset="-78"/>
            </a:endParaRPr>
          </a:p>
          <a:p>
            <a:pPr marL="0" indent="0" algn="r" rtl="1">
              <a:buNone/>
            </a:pPr>
            <a:r>
              <a:rPr lang="fa-IR" sz="1600" dirty="0" smtClean="0">
                <a:cs typeface="B Yekan" panose="00000400000000000000" pitchFamily="2" charset="-78"/>
              </a:rPr>
              <a:t>ما اطلاعات کافی برای تصمیم گیری را نداریم و فقط بعضی اطلاعات کلی را مطرح می نماییم . </a:t>
            </a:r>
          </a:p>
          <a:p>
            <a:pPr marL="0" indent="0" algn="r" rtl="1">
              <a:buNone/>
            </a:pPr>
            <a:r>
              <a:rPr lang="fa-IR" sz="1600" dirty="0" smtClean="0">
                <a:cs typeface="B Yekan" panose="00000400000000000000" pitchFamily="2" charset="-78"/>
              </a:rPr>
              <a:t>یکی از راه ها خرید 8 دستگاه اتوبوس و اجاره مابقی  ، و استخدام  12 راننده و کرایه کردن مابقی از آژانس است . </a:t>
            </a:r>
          </a:p>
          <a:p>
            <a:pPr marL="0" indent="0" algn="r" rtl="1">
              <a:buNone/>
            </a:pPr>
            <a:r>
              <a:rPr lang="fa-IR" sz="1600" dirty="0" smtClean="0">
                <a:cs typeface="B Yekan" panose="00000400000000000000" pitchFamily="2" charset="-78"/>
              </a:rPr>
              <a:t>وقتی این طرح ها نهایی شود شرکت A&amp;B می تواند به دنبال طرح های جزئی تر باشد . </a:t>
            </a:r>
          </a:p>
          <a:p>
            <a:pPr marL="0" indent="0" algn="r" rtl="1">
              <a:buNone/>
            </a:pPr>
            <a:r>
              <a:rPr lang="fa-IR" sz="1600" dirty="0" smtClean="0">
                <a:cs typeface="B Yekan" panose="00000400000000000000" pitchFamily="2" charset="-78"/>
              </a:rPr>
              <a:t>قدم بعدی ایجاد یک برنامه تجمیعی برای انواع مسافرت ها در طی ماه و ارائه تعداد مسافرت های مداوم در طی ماه می باشد .</a:t>
            </a:r>
            <a:endParaRPr lang="en-US" sz="1600" dirty="0">
              <a:cs typeface="B Yekan" panose="00000400000000000000" pitchFamily="2" charset="-78"/>
            </a:endParaRPr>
          </a:p>
        </p:txBody>
      </p:sp>
    </p:spTree>
    <p:extLst>
      <p:ext uri="{BB962C8B-B14F-4D97-AF65-F5344CB8AC3E}">
        <p14:creationId xmlns:p14="http://schemas.microsoft.com/office/powerpoint/2010/main" val="3221298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200" b="1" dirty="0">
                <a:solidFill>
                  <a:srgbClr val="323232"/>
                </a:solidFill>
                <a:cs typeface="B Yekan" panose="00000400000000000000" pitchFamily="2" charset="-78"/>
              </a:rPr>
              <a:t>حل تمرین 2</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2424631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200" b="1" dirty="0">
                <a:solidFill>
                  <a:srgbClr val="323232"/>
                </a:solidFill>
                <a:cs typeface="B Yekan" panose="00000400000000000000" pitchFamily="2" charset="-78"/>
              </a:rPr>
              <a:t>حل تمرین 2</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1307747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200" b="1" dirty="0">
                <a:solidFill>
                  <a:srgbClr val="323232"/>
                </a:solidFill>
                <a:cs typeface="B Yekan" panose="00000400000000000000" pitchFamily="2" charset="-78"/>
              </a:rPr>
              <a:t>حل تمرین 2</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221351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153400" cy="457200"/>
          </a:xfrm>
        </p:spPr>
        <p:txBody>
          <a:bodyPr>
            <a:noAutofit/>
          </a:bodyPr>
          <a:lstStyle/>
          <a:p>
            <a:pPr algn="r" rtl="1"/>
            <a:r>
              <a:rPr lang="fa-IR" sz="3200" b="1" dirty="0" smtClean="0">
                <a:cs typeface="B Yekan" pitchFamily="2" charset="-78"/>
              </a:rPr>
              <a:t>تاریخچه</a:t>
            </a:r>
            <a:endParaRPr lang="en-US" sz="3200" b="1" dirty="0">
              <a:cs typeface="B Yekan" pitchFamily="2" charset="-78"/>
            </a:endParaRPr>
          </a:p>
        </p:txBody>
      </p:sp>
      <p:pic>
        <p:nvPicPr>
          <p:cNvPr id="6" name="Picture 2" descr="C:\Users\ramin\Desktop\mrp\2.png"/>
          <p:cNvPicPr>
            <a:picLocks noChangeAspect="1" noChangeArrowheads="1"/>
          </p:cNvPicPr>
          <p:nvPr/>
        </p:nvPicPr>
        <p:blipFill>
          <a:blip r:embed="rId2" cstate="print"/>
          <a:srcRect/>
          <a:stretch>
            <a:fillRect/>
          </a:stretch>
        </p:blipFill>
        <p:spPr bwMode="auto">
          <a:xfrm>
            <a:off x="0" y="0"/>
            <a:ext cx="1190625" cy="473982"/>
          </a:xfrm>
          <a:prstGeom prst="rect">
            <a:avLst/>
          </a:prstGeom>
          <a:noFill/>
        </p:spPr>
      </p:pic>
      <p:sp>
        <p:nvSpPr>
          <p:cNvPr id="8" name="Title 1"/>
          <p:cNvSpPr txBox="1">
            <a:spLocks/>
          </p:cNvSpPr>
          <p:nvPr/>
        </p:nvSpPr>
        <p:spPr>
          <a:xfrm>
            <a:off x="381000" y="1600200"/>
            <a:ext cx="8458200" cy="3581400"/>
          </a:xfrm>
          <a:prstGeom prst="rect">
            <a:avLst/>
          </a:prstGeom>
        </p:spPr>
        <p:txBody>
          <a:bodyPr vert="horz" anchor="ctr">
            <a:noAutofit/>
          </a:bodyPr>
          <a:lstStyle/>
          <a:p>
            <a:pPr lvl="0" algn="just" rtl="1">
              <a:lnSpc>
                <a:spcPct val="200000"/>
              </a:lnSpc>
              <a:spcBef>
                <a:spcPct val="0"/>
              </a:spcBef>
            </a:pPr>
            <a:r>
              <a:rPr lang="fa-IR" dirty="0" smtClean="0">
                <a:solidFill>
                  <a:schemeClr val="tx2"/>
                </a:solidFill>
                <a:latin typeface="+mj-lt"/>
                <a:ea typeface="+mj-ea"/>
                <a:cs typeface="B Yekan" pitchFamily="2" charset="-78"/>
              </a:rPr>
              <a:t>از جمله مهمترين عللي كه منجر به استفاده گسترده از </a:t>
            </a:r>
            <a:r>
              <a:rPr lang="en-US" dirty="0" smtClean="0">
                <a:solidFill>
                  <a:schemeClr val="tx2"/>
                </a:solidFill>
                <a:latin typeface="+mj-lt"/>
                <a:ea typeface="+mj-ea"/>
                <a:cs typeface="B Yekan" pitchFamily="2" charset="-78"/>
              </a:rPr>
              <a:t>MRP </a:t>
            </a:r>
            <a:r>
              <a:rPr lang="fa-IR" dirty="0" smtClean="0">
                <a:solidFill>
                  <a:schemeClr val="tx2"/>
                </a:solidFill>
                <a:latin typeface="+mj-lt"/>
                <a:ea typeface="+mj-ea"/>
                <a:cs typeface="B Yekan" pitchFamily="2" charset="-78"/>
              </a:rPr>
              <a:t>به عنوان يك تكنيك مديريت توليد گرديد، استفاده آن از قابليت هاي كامپيوتر براي ذخيره سازي و دستيابي به حجم بالايي از اطلاعات بود كه اين امر خود براي اداره هر شركت ضروري مي نمود. به علاوه سيستم </a:t>
            </a:r>
            <a:r>
              <a:rPr lang="en-US" dirty="0" smtClean="0">
                <a:solidFill>
                  <a:schemeClr val="tx2"/>
                </a:solidFill>
                <a:latin typeface="+mj-lt"/>
                <a:ea typeface="+mj-ea"/>
                <a:cs typeface="B Yekan" pitchFamily="2" charset="-78"/>
              </a:rPr>
              <a:t>MRP </a:t>
            </a:r>
            <a:r>
              <a:rPr lang="fa-IR" dirty="0" smtClean="0">
                <a:solidFill>
                  <a:schemeClr val="tx2"/>
                </a:solidFill>
                <a:latin typeface="+mj-lt"/>
                <a:ea typeface="+mj-ea"/>
                <a:cs typeface="B Yekan" pitchFamily="2" charset="-78"/>
              </a:rPr>
              <a:t>به ايجاد هماهنگي ميان فعاليت‌هاي مختلف همانند مهندسي، توليد و مواد در واحد توليدي كمك مي‌كرد. به اين ترتيب جذابيت </a:t>
            </a:r>
            <a:r>
              <a:rPr lang="en-US" dirty="0" smtClean="0">
                <a:solidFill>
                  <a:schemeClr val="tx2"/>
                </a:solidFill>
                <a:latin typeface="+mj-lt"/>
                <a:ea typeface="+mj-ea"/>
                <a:cs typeface="B Yekan" pitchFamily="2" charset="-78"/>
              </a:rPr>
              <a:t>MRP II </a:t>
            </a:r>
            <a:r>
              <a:rPr lang="fa-IR" dirty="0" smtClean="0">
                <a:solidFill>
                  <a:schemeClr val="tx2"/>
                </a:solidFill>
                <a:latin typeface="+mj-lt"/>
                <a:ea typeface="+mj-ea"/>
                <a:cs typeface="B Yekan" pitchFamily="2" charset="-78"/>
              </a:rPr>
              <a:t>نه تنها به خاطر نقش آن به عنوان يك پشتيبان تصميم گيري مديريت بود، بلكه از آن مهمتر نقش يكپارچه كننده آن در سازمان توليدي بود كه آن را حايز اهميت مي نمود.</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153400" cy="457200"/>
          </a:xfrm>
        </p:spPr>
        <p:txBody>
          <a:bodyPr>
            <a:noAutofit/>
          </a:bodyPr>
          <a:lstStyle/>
          <a:p>
            <a:pPr algn="r" rtl="1"/>
            <a:r>
              <a:rPr lang="fa-IR" sz="3200" b="1" dirty="0" smtClean="0">
                <a:cs typeface="B Yekan" pitchFamily="2" charset="-78"/>
              </a:rPr>
              <a:t>سوالات</a:t>
            </a:r>
            <a:endParaRPr lang="en-US" sz="3200" b="1" dirty="0">
              <a:cs typeface="B Yekan" pitchFamily="2" charset="-78"/>
            </a:endParaRPr>
          </a:p>
        </p:txBody>
      </p:sp>
      <p:pic>
        <p:nvPicPr>
          <p:cNvPr id="6" name="Picture 2" descr="C:\Users\ramin\Desktop\mrp\2.png"/>
          <p:cNvPicPr>
            <a:picLocks noChangeAspect="1" noChangeArrowheads="1"/>
          </p:cNvPicPr>
          <p:nvPr/>
        </p:nvPicPr>
        <p:blipFill>
          <a:blip r:embed="rId2" cstate="print"/>
          <a:srcRect/>
          <a:stretch>
            <a:fillRect/>
          </a:stretch>
        </p:blipFill>
        <p:spPr bwMode="auto">
          <a:xfrm>
            <a:off x="0" y="0"/>
            <a:ext cx="1190625" cy="473982"/>
          </a:xfrm>
          <a:prstGeom prst="rect">
            <a:avLst/>
          </a:prstGeom>
          <a:noFill/>
        </p:spPr>
      </p:pic>
      <p:sp>
        <p:nvSpPr>
          <p:cNvPr id="8" name="Title 1"/>
          <p:cNvSpPr txBox="1">
            <a:spLocks/>
          </p:cNvSpPr>
          <p:nvPr/>
        </p:nvSpPr>
        <p:spPr>
          <a:xfrm>
            <a:off x="381000" y="1600200"/>
            <a:ext cx="8458200" cy="5029200"/>
          </a:xfrm>
          <a:prstGeom prst="rect">
            <a:avLst/>
          </a:prstGeom>
        </p:spPr>
        <p:txBody>
          <a:bodyPr vert="horz" anchor="ctr">
            <a:noAutofit/>
          </a:bodyPr>
          <a:lstStyle/>
          <a:p>
            <a:pPr lvl="0" algn="r" rtl="1">
              <a:lnSpc>
                <a:spcPct val="200000"/>
              </a:lnSpc>
              <a:spcBef>
                <a:spcPct val="0"/>
              </a:spcBef>
            </a:pPr>
            <a:r>
              <a:rPr lang="fa-IR" noProof="0" dirty="0" smtClean="0">
                <a:solidFill>
                  <a:schemeClr val="tx2"/>
                </a:solidFill>
                <a:latin typeface="+mj-lt"/>
                <a:ea typeface="+mj-ea"/>
                <a:cs typeface="B Yekan" pitchFamily="2" charset="-78"/>
              </a:rPr>
              <a:t>برای درک مفهوم در ادامه به سوالات زیر پاسخ می دهیم :</a:t>
            </a:r>
          </a:p>
          <a:p>
            <a:pPr marL="342900" lvl="0" indent="-342900" algn="r" rtl="1">
              <a:lnSpc>
                <a:spcPct val="200000"/>
              </a:lnSpc>
              <a:spcBef>
                <a:spcPct val="0"/>
              </a:spcBef>
              <a:buAutoNum type="arabicPeriod"/>
            </a:pPr>
            <a:r>
              <a:rPr kumimoji="0" lang="fa-IR" i="0" u="none" strike="noStrike" kern="1200" cap="none" spc="0" normalizeH="0" baseline="0" dirty="0" smtClean="0">
                <a:ln>
                  <a:noFill/>
                </a:ln>
                <a:solidFill>
                  <a:schemeClr val="tx2"/>
                </a:solidFill>
                <a:effectLst/>
                <a:uLnTx/>
                <a:uFillTx/>
                <a:latin typeface="+mj-lt"/>
                <a:ea typeface="+mj-ea"/>
                <a:cs typeface="B Yekan" pitchFamily="2" charset="-78"/>
              </a:rPr>
              <a:t>نقش </a:t>
            </a:r>
            <a:r>
              <a:rPr lang="en-US" dirty="0" smtClean="0">
                <a:solidFill>
                  <a:schemeClr val="tx2"/>
                </a:solidFill>
                <a:latin typeface="+mj-lt"/>
                <a:ea typeface="+mj-ea"/>
                <a:cs typeface="B Yekan" pitchFamily="2" charset="-78"/>
              </a:rPr>
              <a:t>MRP</a:t>
            </a:r>
            <a:r>
              <a:rPr lang="fa-IR" dirty="0" smtClean="0">
                <a:solidFill>
                  <a:schemeClr val="tx2"/>
                </a:solidFill>
                <a:latin typeface="+mj-lt"/>
                <a:ea typeface="+mj-ea"/>
                <a:cs typeface="B Yekan" pitchFamily="2" charset="-78"/>
              </a:rPr>
              <a:t> در فرایند زمانبندی و برنامه ریزی تولید را توضیح دهید .</a:t>
            </a:r>
          </a:p>
          <a:p>
            <a:pPr marL="342900" lvl="0" indent="-342900" algn="r" rtl="1">
              <a:lnSpc>
                <a:spcPct val="200000"/>
              </a:lnSpc>
              <a:spcBef>
                <a:spcPct val="0"/>
              </a:spcBef>
              <a:buAutoNum type="arabicPeriod"/>
            </a:pPr>
            <a:r>
              <a:rPr kumimoji="0" lang="fa-IR" i="0" u="none" strike="noStrike" kern="1200" cap="none" spc="0" normalizeH="0" baseline="0" noProof="0" dirty="0" smtClean="0">
                <a:ln>
                  <a:noFill/>
                </a:ln>
                <a:solidFill>
                  <a:schemeClr val="tx2"/>
                </a:solidFill>
                <a:effectLst/>
                <a:uLnTx/>
                <a:uFillTx/>
                <a:latin typeface="+mj-lt"/>
                <a:ea typeface="+mj-ea"/>
                <a:cs typeface="B Yekan" pitchFamily="2" charset="-78"/>
              </a:rPr>
              <a:t>وضایف اصلی یک سیستم </a:t>
            </a:r>
            <a:r>
              <a:rPr kumimoji="0" lang="en-US" i="0" u="none" strike="noStrike" kern="1200" cap="none" spc="0" normalizeH="0" baseline="0" noProof="0" dirty="0" smtClean="0">
                <a:ln>
                  <a:noFill/>
                </a:ln>
                <a:solidFill>
                  <a:schemeClr val="tx2"/>
                </a:solidFill>
                <a:effectLst/>
                <a:uLnTx/>
                <a:uFillTx/>
                <a:latin typeface="+mj-lt"/>
                <a:ea typeface="+mj-ea"/>
                <a:cs typeface="B Yekan" pitchFamily="2" charset="-78"/>
              </a:rPr>
              <a:t>MRP</a:t>
            </a:r>
            <a:r>
              <a:rPr kumimoji="0" lang="fa-IR" i="0" u="none" strike="noStrike" kern="1200" cap="none" spc="0" normalizeH="0" baseline="0" noProof="0" dirty="0" smtClean="0">
                <a:ln>
                  <a:noFill/>
                </a:ln>
                <a:solidFill>
                  <a:schemeClr val="tx2"/>
                </a:solidFill>
                <a:effectLst/>
                <a:uLnTx/>
                <a:uFillTx/>
                <a:latin typeface="+mj-lt"/>
                <a:ea typeface="+mj-ea"/>
                <a:cs typeface="B Yekan" pitchFamily="2" charset="-78"/>
              </a:rPr>
              <a:t> را نام ببرید .</a:t>
            </a:r>
          </a:p>
          <a:p>
            <a:pPr marL="342900" lvl="0" indent="-342900" algn="r" rtl="1">
              <a:lnSpc>
                <a:spcPct val="200000"/>
              </a:lnSpc>
              <a:spcBef>
                <a:spcPct val="0"/>
              </a:spcBef>
              <a:buAutoNum type="arabicPeriod"/>
            </a:pPr>
            <a:r>
              <a:rPr lang="fa-IR" dirty="0" smtClean="0">
                <a:solidFill>
                  <a:schemeClr val="tx2"/>
                </a:solidFill>
                <a:latin typeface="+mj-lt"/>
                <a:ea typeface="+mj-ea"/>
                <a:cs typeface="B Yekan" pitchFamily="2" charset="-78"/>
              </a:rPr>
              <a:t>فرق بین تقاضای مستقل و وابسته را توضیح دهید .</a:t>
            </a:r>
          </a:p>
          <a:p>
            <a:pPr marL="342900" lvl="0" indent="-342900" algn="r" rtl="1">
              <a:lnSpc>
                <a:spcPct val="200000"/>
              </a:lnSpc>
              <a:spcBef>
                <a:spcPct val="0"/>
              </a:spcBef>
              <a:buAutoNum type="arabicPeriod"/>
            </a:pPr>
            <a:r>
              <a:rPr lang="fa-IR" dirty="0" smtClean="0">
                <a:solidFill>
                  <a:schemeClr val="tx2"/>
                </a:solidFill>
                <a:latin typeface="+mj-lt"/>
                <a:ea typeface="+mj-ea"/>
                <a:cs typeface="B Yekan" pitchFamily="2" charset="-78"/>
              </a:rPr>
              <a:t>سیستم </a:t>
            </a:r>
            <a:r>
              <a:rPr lang="en-US" dirty="0" smtClean="0">
                <a:solidFill>
                  <a:schemeClr val="tx2"/>
                </a:solidFill>
                <a:latin typeface="+mj-lt"/>
                <a:ea typeface="+mj-ea"/>
                <a:cs typeface="B Yekan" pitchFamily="2" charset="-78"/>
              </a:rPr>
              <a:t>MRP</a:t>
            </a:r>
            <a:r>
              <a:rPr lang="fa-IR" dirty="0" smtClean="0">
                <a:solidFill>
                  <a:schemeClr val="tx2"/>
                </a:solidFill>
                <a:latin typeface="+mj-lt"/>
                <a:ea typeface="+mj-ea"/>
                <a:cs typeface="B Yekan" pitchFamily="2" charset="-78"/>
              </a:rPr>
              <a:t> چگونه می تواند نگهداری موجودیهای غیر ضروری را کاهش دهد .</a:t>
            </a:r>
          </a:p>
          <a:p>
            <a:pPr marL="342900" lvl="0" indent="-342900" algn="r" rtl="1">
              <a:lnSpc>
                <a:spcPct val="200000"/>
              </a:lnSpc>
              <a:spcBef>
                <a:spcPct val="0"/>
              </a:spcBef>
              <a:buAutoNum type="arabicPeriod"/>
            </a:pPr>
            <a:r>
              <a:rPr lang="fa-IR" dirty="0" smtClean="0">
                <a:solidFill>
                  <a:schemeClr val="tx2"/>
                </a:solidFill>
                <a:latin typeface="+mj-lt"/>
                <a:ea typeface="+mj-ea"/>
                <a:cs typeface="B Yekan" pitchFamily="2" charset="-78"/>
              </a:rPr>
              <a:t>اجزا سیستم اطلاعاتی </a:t>
            </a:r>
            <a:r>
              <a:rPr lang="en-US" dirty="0" smtClean="0">
                <a:solidFill>
                  <a:schemeClr val="tx2"/>
                </a:solidFill>
                <a:latin typeface="+mj-lt"/>
                <a:ea typeface="+mj-ea"/>
                <a:cs typeface="B Yekan" pitchFamily="2" charset="-78"/>
              </a:rPr>
              <a:t>MRP</a:t>
            </a:r>
            <a:r>
              <a:rPr lang="fa-IR" dirty="0" smtClean="0">
                <a:solidFill>
                  <a:schemeClr val="tx2"/>
                </a:solidFill>
                <a:latin typeface="+mj-lt"/>
                <a:ea typeface="+mj-ea"/>
                <a:cs typeface="B Yekan" pitchFamily="2" charset="-78"/>
              </a:rPr>
              <a:t> را نام ببرید .</a:t>
            </a:r>
          </a:p>
          <a:p>
            <a:pPr marL="342900" lvl="0" indent="-342900" algn="r" rtl="1">
              <a:lnSpc>
                <a:spcPct val="200000"/>
              </a:lnSpc>
              <a:spcBef>
                <a:spcPct val="0"/>
              </a:spcBef>
              <a:buAutoNum type="arabicPeriod"/>
            </a:pPr>
            <a:r>
              <a:rPr lang="fa-IR" dirty="0" smtClean="0">
                <a:solidFill>
                  <a:schemeClr val="tx2"/>
                </a:solidFill>
                <a:latin typeface="+mj-lt"/>
                <a:ea typeface="+mj-ea"/>
                <a:cs typeface="B Yekan" pitchFamily="2" charset="-78"/>
              </a:rPr>
              <a:t>در یک سیستم </a:t>
            </a:r>
            <a:r>
              <a:rPr lang="en-US" dirty="0" smtClean="0">
                <a:solidFill>
                  <a:schemeClr val="tx2"/>
                </a:solidFill>
                <a:latin typeface="+mj-lt"/>
                <a:ea typeface="+mj-ea"/>
                <a:cs typeface="B Yekan" pitchFamily="2" charset="-78"/>
              </a:rPr>
              <a:t>MRP</a:t>
            </a:r>
            <a:r>
              <a:rPr lang="fa-IR" dirty="0" smtClean="0">
                <a:solidFill>
                  <a:schemeClr val="tx2"/>
                </a:solidFill>
                <a:latin typeface="+mj-lt"/>
                <a:ea typeface="+mj-ea"/>
                <a:cs typeface="B Yekan" pitchFamily="2" charset="-78"/>
              </a:rPr>
              <a:t> وظیفه </a:t>
            </a:r>
            <a:r>
              <a:rPr lang="en-US" dirty="0" smtClean="0">
                <a:solidFill>
                  <a:schemeClr val="tx2"/>
                </a:solidFill>
                <a:latin typeface="+mj-lt"/>
                <a:ea typeface="+mj-ea"/>
                <a:cs typeface="B Yekan" pitchFamily="2" charset="-78"/>
              </a:rPr>
              <a:t>BOM </a:t>
            </a:r>
            <a:r>
              <a:rPr lang="fa-IR" dirty="0" smtClean="0">
                <a:solidFill>
                  <a:schemeClr val="tx2"/>
                </a:solidFill>
                <a:latin typeface="+mj-lt"/>
                <a:ea typeface="+mj-ea"/>
                <a:cs typeface="B Yekan" pitchFamily="2" charset="-78"/>
              </a:rPr>
              <a:t>چیست .</a:t>
            </a:r>
          </a:p>
          <a:p>
            <a:pPr marL="342900" lvl="0" indent="-342900" algn="r" rtl="1">
              <a:lnSpc>
                <a:spcPct val="200000"/>
              </a:lnSpc>
              <a:spcBef>
                <a:spcPct val="0"/>
              </a:spcBef>
            </a:pPr>
            <a:endParaRPr lang="fa-IR" dirty="0" smtClean="0">
              <a:solidFill>
                <a:schemeClr val="tx2"/>
              </a:solidFill>
              <a:latin typeface="+mj-lt"/>
              <a:ea typeface="+mj-ea"/>
              <a:cs typeface="B Yekan"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153400" cy="457200"/>
          </a:xfrm>
        </p:spPr>
        <p:txBody>
          <a:bodyPr>
            <a:noAutofit/>
          </a:bodyPr>
          <a:lstStyle/>
          <a:p>
            <a:pPr algn="r" rtl="1"/>
            <a:r>
              <a:rPr lang="fa-IR" sz="3200" b="1" dirty="0" smtClean="0">
                <a:cs typeface="B Yekan" pitchFamily="2" charset="-78"/>
              </a:rPr>
              <a:t>سوالات</a:t>
            </a:r>
            <a:endParaRPr lang="en-US" sz="3200" b="1" dirty="0">
              <a:cs typeface="B Yekan" pitchFamily="2" charset="-78"/>
            </a:endParaRPr>
          </a:p>
        </p:txBody>
      </p:sp>
      <p:pic>
        <p:nvPicPr>
          <p:cNvPr id="6" name="Picture 2" descr="C:\Users\ramin\Desktop\mrp\2.png"/>
          <p:cNvPicPr>
            <a:picLocks noChangeAspect="1" noChangeArrowheads="1"/>
          </p:cNvPicPr>
          <p:nvPr/>
        </p:nvPicPr>
        <p:blipFill>
          <a:blip r:embed="rId2" cstate="print"/>
          <a:srcRect/>
          <a:stretch>
            <a:fillRect/>
          </a:stretch>
        </p:blipFill>
        <p:spPr bwMode="auto">
          <a:xfrm>
            <a:off x="0" y="0"/>
            <a:ext cx="1190625" cy="473982"/>
          </a:xfrm>
          <a:prstGeom prst="rect">
            <a:avLst/>
          </a:prstGeom>
          <a:noFill/>
        </p:spPr>
      </p:pic>
      <p:sp>
        <p:nvSpPr>
          <p:cNvPr id="8" name="Title 1"/>
          <p:cNvSpPr txBox="1">
            <a:spLocks/>
          </p:cNvSpPr>
          <p:nvPr/>
        </p:nvSpPr>
        <p:spPr>
          <a:xfrm>
            <a:off x="381000" y="1600200"/>
            <a:ext cx="8458200" cy="5029200"/>
          </a:xfrm>
          <a:prstGeom prst="rect">
            <a:avLst/>
          </a:prstGeom>
        </p:spPr>
        <p:txBody>
          <a:bodyPr vert="horz" anchor="ctr">
            <a:noAutofit/>
          </a:bodyPr>
          <a:lstStyle/>
          <a:p>
            <a:pPr lvl="0" algn="r" rtl="1">
              <a:lnSpc>
                <a:spcPct val="200000"/>
              </a:lnSpc>
              <a:spcBef>
                <a:spcPct val="0"/>
              </a:spcBef>
            </a:pPr>
            <a:r>
              <a:rPr lang="fa-IR" noProof="0" dirty="0" smtClean="0">
                <a:solidFill>
                  <a:schemeClr val="tx2"/>
                </a:solidFill>
                <a:latin typeface="+mj-lt"/>
                <a:ea typeface="+mj-ea"/>
                <a:cs typeface="B Yekan" pitchFamily="2" charset="-78"/>
              </a:rPr>
              <a:t>برای درک مفهوم در ادامه به سوالات زیر پاسخ می دهیم :</a:t>
            </a:r>
          </a:p>
          <a:p>
            <a:pPr marL="342900" lvl="0" indent="-342900" algn="r" rtl="1">
              <a:lnSpc>
                <a:spcPct val="200000"/>
              </a:lnSpc>
              <a:spcBef>
                <a:spcPct val="0"/>
              </a:spcBef>
            </a:pPr>
            <a:r>
              <a:rPr lang="fa-IR" dirty="0" smtClean="0">
                <a:solidFill>
                  <a:schemeClr val="tx2"/>
                </a:solidFill>
                <a:latin typeface="+mj-lt"/>
                <a:ea typeface="+mj-ea"/>
                <a:cs typeface="B Yekan" pitchFamily="2" charset="-78"/>
              </a:rPr>
              <a:t>7. نحوه محاسبه نیاز خالص را توضیح دهید .</a:t>
            </a:r>
          </a:p>
          <a:p>
            <a:pPr marL="342900" lvl="0" indent="-342900" algn="r" rtl="1">
              <a:lnSpc>
                <a:spcPct val="200000"/>
              </a:lnSpc>
              <a:spcBef>
                <a:spcPct val="0"/>
              </a:spcBef>
            </a:pPr>
            <a:r>
              <a:rPr lang="fa-IR" dirty="0" smtClean="0">
                <a:solidFill>
                  <a:schemeClr val="tx2"/>
                </a:solidFill>
                <a:latin typeface="+mj-lt"/>
                <a:ea typeface="+mj-ea"/>
                <a:cs typeface="B Yekan" pitchFamily="2" charset="-78"/>
              </a:rPr>
              <a:t>8. مفهوم مرحله بندی زمانی را توضیح دهید .</a:t>
            </a:r>
          </a:p>
          <a:p>
            <a:pPr marL="342900" lvl="0" indent="-342900" algn="r" rtl="1">
              <a:lnSpc>
                <a:spcPct val="200000"/>
              </a:lnSpc>
              <a:spcBef>
                <a:spcPct val="0"/>
              </a:spcBef>
            </a:pPr>
            <a:r>
              <a:rPr lang="fa-IR" dirty="0" smtClean="0">
                <a:solidFill>
                  <a:schemeClr val="tx2"/>
                </a:solidFill>
                <a:latin typeface="+mj-lt"/>
                <a:ea typeface="+mj-ea"/>
                <a:cs typeface="B Yekan" pitchFamily="2" charset="-78"/>
              </a:rPr>
              <a:t>9. تفاوت بین روش اصلاح و تغییر خالص را در </a:t>
            </a:r>
            <a:r>
              <a:rPr lang="en-US" dirty="0" smtClean="0">
                <a:solidFill>
                  <a:schemeClr val="tx2"/>
                </a:solidFill>
                <a:latin typeface="+mj-lt"/>
                <a:ea typeface="+mj-ea"/>
                <a:cs typeface="B Yekan" pitchFamily="2" charset="-78"/>
              </a:rPr>
              <a:t>MRP </a:t>
            </a:r>
            <a:r>
              <a:rPr lang="fa-IR" dirty="0" smtClean="0">
                <a:solidFill>
                  <a:schemeClr val="tx2"/>
                </a:solidFill>
                <a:latin typeface="+mj-lt"/>
                <a:ea typeface="+mj-ea"/>
                <a:cs typeface="B Yekan" pitchFamily="2" charset="-78"/>
              </a:rPr>
              <a:t>توضیح دهید .</a:t>
            </a:r>
          </a:p>
          <a:p>
            <a:pPr marL="342900" lvl="0" indent="-342900" algn="r" rtl="1">
              <a:lnSpc>
                <a:spcPct val="200000"/>
              </a:lnSpc>
              <a:spcBef>
                <a:spcPct val="0"/>
              </a:spcBef>
            </a:pPr>
            <a:r>
              <a:rPr lang="fa-IR" dirty="0" smtClean="0">
                <a:solidFill>
                  <a:schemeClr val="tx2"/>
                </a:solidFill>
                <a:latin typeface="+mj-lt"/>
                <a:ea typeface="+mj-ea"/>
                <a:cs typeface="B Yekan" pitchFamily="2" charset="-78"/>
              </a:rPr>
              <a:t>10. برنامه ریزی ظرفیت مورد نیاز چیست . </a:t>
            </a:r>
          </a:p>
          <a:p>
            <a:pPr marL="342900" lvl="0" indent="-342900" algn="r" rtl="1">
              <a:lnSpc>
                <a:spcPct val="200000"/>
              </a:lnSpc>
              <a:spcBef>
                <a:spcPct val="0"/>
              </a:spcBef>
            </a:pPr>
            <a:r>
              <a:rPr lang="fa-IR" dirty="0" smtClean="0">
                <a:solidFill>
                  <a:schemeClr val="tx2"/>
                </a:solidFill>
                <a:latin typeface="+mj-lt"/>
                <a:ea typeface="+mj-ea"/>
                <a:cs typeface="B Yekan" pitchFamily="2" charset="-78"/>
              </a:rPr>
              <a:t>11. اهمیت دقت و واقع بینی را در </a:t>
            </a:r>
            <a:r>
              <a:rPr lang="en-US" dirty="0" smtClean="0">
                <a:solidFill>
                  <a:schemeClr val="tx2"/>
                </a:solidFill>
                <a:latin typeface="+mj-lt"/>
                <a:ea typeface="+mj-ea"/>
                <a:cs typeface="B Yekan" pitchFamily="2" charset="-78"/>
              </a:rPr>
              <a:t>MRP</a:t>
            </a:r>
            <a:r>
              <a:rPr lang="fa-IR" dirty="0" smtClean="0">
                <a:solidFill>
                  <a:schemeClr val="tx2"/>
                </a:solidFill>
                <a:latin typeface="+mj-lt"/>
                <a:ea typeface="+mj-ea"/>
                <a:cs typeface="B Yekan" pitchFamily="2" charset="-78"/>
              </a:rPr>
              <a:t> توضیح دهید .</a:t>
            </a:r>
          </a:p>
          <a:p>
            <a:pPr marL="342900" lvl="0" indent="-342900" algn="r" rtl="1">
              <a:lnSpc>
                <a:spcPct val="200000"/>
              </a:lnSpc>
              <a:spcBef>
                <a:spcPct val="0"/>
              </a:spcBef>
            </a:pPr>
            <a:r>
              <a:rPr lang="fa-IR" dirty="0" smtClean="0">
                <a:solidFill>
                  <a:schemeClr val="tx2"/>
                </a:solidFill>
                <a:latin typeface="+mj-lt"/>
                <a:ea typeface="+mj-ea"/>
                <a:cs typeface="B Yekan" pitchFamily="2" charset="-78"/>
              </a:rPr>
              <a:t>12. در یک سازمان خدماتی ، چگونه می توان از </a:t>
            </a:r>
            <a:r>
              <a:rPr lang="en-US" dirty="0" smtClean="0">
                <a:solidFill>
                  <a:schemeClr val="tx2"/>
                </a:solidFill>
                <a:latin typeface="+mj-lt"/>
                <a:ea typeface="+mj-ea"/>
                <a:cs typeface="B Yekan" pitchFamily="2" charset="-78"/>
              </a:rPr>
              <a:t>MRP</a:t>
            </a:r>
            <a:r>
              <a:rPr lang="fa-IR" dirty="0" smtClean="0">
                <a:solidFill>
                  <a:schemeClr val="tx2"/>
                </a:solidFill>
                <a:latin typeface="+mj-lt"/>
                <a:ea typeface="+mj-ea"/>
                <a:cs typeface="B Yekan" pitchFamily="2" charset="-78"/>
              </a:rPr>
              <a:t> استفاده کرد .</a:t>
            </a:r>
          </a:p>
          <a:p>
            <a:pPr marL="342900" lvl="0" indent="-342900" algn="r" rtl="1">
              <a:lnSpc>
                <a:spcPct val="200000"/>
              </a:lnSpc>
              <a:spcBef>
                <a:spcPct val="0"/>
              </a:spcBef>
            </a:pPr>
            <a:endParaRPr lang="fa-IR" dirty="0" smtClean="0">
              <a:solidFill>
                <a:schemeClr val="tx2"/>
              </a:solidFill>
              <a:latin typeface="+mj-lt"/>
              <a:ea typeface="+mj-ea"/>
              <a:cs typeface="B Yekan"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153400" cy="457200"/>
          </a:xfrm>
        </p:spPr>
        <p:txBody>
          <a:bodyPr>
            <a:noAutofit/>
          </a:bodyPr>
          <a:lstStyle/>
          <a:p>
            <a:pPr algn="r" rtl="1"/>
            <a:r>
              <a:rPr lang="fa-IR" sz="3200" b="1" dirty="0" smtClean="0">
                <a:cs typeface="B Yekan" pitchFamily="2" charset="-78"/>
              </a:rPr>
              <a:t>سوالات</a:t>
            </a:r>
            <a:endParaRPr lang="en-US" sz="3200" b="1" dirty="0">
              <a:cs typeface="B Yekan" pitchFamily="2" charset="-78"/>
            </a:endParaRPr>
          </a:p>
        </p:txBody>
      </p:sp>
      <p:pic>
        <p:nvPicPr>
          <p:cNvPr id="6" name="Picture 2" descr="C:\Users\ramin\Desktop\mrp\2.png"/>
          <p:cNvPicPr>
            <a:picLocks noChangeAspect="1" noChangeArrowheads="1"/>
          </p:cNvPicPr>
          <p:nvPr/>
        </p:nvPicPr>
        <p:blipFill>
          <a:blip r:embed="rId2" cstate="print"/>
          <a:srcRect/>
          <a:stretch>
            <a:fillRect/>
          </a:stretch>
        </p:blipFill>
        <p:spPr bwMode="auto">
          <a:xfrm>
            <a:off x="0" y="0"/>
            <a:ext cx="1190625" cy="473982"/>
          </a:xfrm>
          <a:prstGeom prst="rect">
            <a:avLst/>
          </a:prstGeom>
          <a:noFill/>
        </p:spPr>
      </p:pic>
      <p:sp>
        <p:nvSpPr>
          <p:cNvPr id="8" name="Title 1"/>
          <p:cNvSpPr txBox="1">
            <a:spLocks/>
          </p:cNvSpPr>
          <p:nvPr/>
        </p:nvSpPr>
        <p:spPr>
          <a:xfrm>
            <a:off x="381000" y="1600200"/>
            <a:ext cx="8458200" cy="3276600"/>
          </a:xfrm>
          <a:prstGeom prst="rect">
            <a:avLst/>
          </a:prstGeom>
        </p:spPr>
        <p:txBody>
          <a:bodyPr vert="horz" anchor="ctr">
            <a:noAutofit/>
          </a:bodyPr>
          <a:lstStyle/>
          <a:p>
            <a:pPr lvl="0" algn="r" rtl="1">
              <a:lnSpc>
                <a:spcPct val="200000"/>
              </a:lnSpc>
              <a:spcBef>
                <a:spcPct val="0"/>
              </a:spcBef>
            </a:pPr>
            <a:r>
              <a:rPr lang="fa-IR" noProof="0" dirty="0" smtClean="0">
                <a:solidFill>
                  <a:schemeClr val="tx2"/>
                </a:solidFill>
                <a:latin typeface="+mj-lt"/>
                <a:ea typeface="+mj-ea"/>
                <a:cs typeface="B Yekan" pitchFamily="2" charset="-78"/>
              </a:rPr>
              <a:t>برای درک مفهوم در ادامه به سوالات زیر پاسخ می دهیم :</a:t>
            </a:r>
          </a:p>
          <a:p>
            <a:pPr marL="342900" lvl="0" indent="-342900" algn="r" rtl="1">
              <a:lnSpc>
                <a:spcPct val="200000"/>
              </a:lnSpc>
              <a:spcBef>
                <a:spcPct val="0"/>
              </a:spcBef>
            </a:pPr>
            <a:r>
              <a:rPr lang="fa-IR" dirty="0" smtClean="0">
                <a:solidFill>
                  <a:schemeClr val="tx2"/>
                </a:solidFill>
                <a:latin typeface="+mj-lt"/>
                <a:ea typeface="+mj-ea"/>
                <a:cs typeface="B Yekan" pitchFamily="2" charset="-78"/>
              </a:rPr>
              <a:t>13. برنامه ریزی منابع ساخت چیست ؟ تفاوت آن با </a:t>
            </a:r>
            <a:r>
              <a:rPr lang="en-US" dirty="0" smtClean="0">
                <a:solidFill>
                  <a:schemeClr val="tx2"/>
                </a:solidFill>
                <a:latin typeface="+mj-lt"/>
                <a:ea typeface="+mj-ea"/>
                <a:cs typeface="B Yekan" pitchFamily="2" charset="-78"/>
              </a:rPr>
              <a:t>MPS </a:t>
            </a:r>
            <a:r>
              <a:rPr lang="fa-IR" dirty="0" smtClean="0">
                <a:solidFill>
                  <a:schemeClr val="tx2"/>
                </a:solidFill>
                <a:latin typeface="+mj-lt"/>
                <a:ea typeface="+mj-ea"/>
                <a:cs typeface="B Yekan" pitchFamily="2" charset="-78"/>
              </a:rPr>
              <a:t>کدامست ؟</a:t>
            </a:r>
          </a:p>
          <a:p>
            <a:pPr marL="342900" lvl="0" indent="-342900" algn="r" rtl="1">
              <a:lnSpc>
                <a:spcPct val="200000"/>
              </a:lnSpc>
              <a:spcBef>
                <a:spcPct val="0"/>
              </a:spcBef>
            </a:pPr>
            <a:r>
              <a:rPr lang="fa-IR" dirty="0" smtClean="0">
                <a:solidFill>
                  <a:schemeClr val="tx2"/>
                </a:solidFill>
                <a:latin typeface="+mj-lt"/>
                <a:ea typeface="+mj-ea"/>
                <a:cs typeface="B Yekan" pitchFamily="2" charset="-78"/>
              </a:rPr>
              <a:t>14. مزایای </a:t>
            </a:r>
            <a:r>
              <a:rPr lang="en-US" dirty="0" smtClean="0">
                <a:solidFill>
                  <a:schemeClr val="tx2"/>
                </a:solidFill>
                <a:latin typeface="+mj-lt"/>
                <a:ea typeface="+mj-ea"/>
                <a:cs typeface="B Yekan" pitchFamily="2" charset="-78"/>
              </a:rPr>
              <a:t>MRP II</a:t>
            </a:r>
            <a:r>
              <a:rPr lang="fa-IR" dirty="0" smtClean="0">
                <a:solidFill>
                  <a:schemeClr val="tx2"/>
                </a:solidFill>
                <a:latin typeface="+mj-lt"/>
                <a:ea typeface="+mj-ea"/>
                <a:cs typeface="B Yekan" pitchFamily="2" charset="-78"/>
              </a:rPr>
              <a:t> را توضیح دهید . </a:t>
            </a:r>
          </a:p>
          <a:p>
            <a:pPr marL="342900" lvl="0" indent="-342900" algn="r" rtl="1">
              <a:lnSpc>
                <a:spcPct val="200000"/>
              </a:lnSpc>
              <a:spcBef>
                <a:spcPct val="0"/>
              </a:spcBef>
            </a:pPr>
            <a:r>
              <a:rPr lang="fa-IR" dirty="0" smtClean="0">
                <a:solidFill>
                  <a:schemeClr val="tx2"/>
                </a:solidFill>
                <a:latin typeface="+mj-lt"/>
                <a:ea typeface="+mj-ea"/>
                <a:cs typeface="B Yekan" pitchFamily="2" charset="-78"/>
              </a:rPr>
              <a:t>15 . تفاوت </a:t>
            </a:r>
            <a:r>
              <a:rPr lang="en-US" dirty="0" smtClean="0">
                <a:solidFill>
                  <a:schemeClr val="tx2"/>
                </a:solidFill>
                <a:latin typeface="+mj-lt"/>
                <a:ea typeface="+mj-ea"/>
                <a:cs typeface="B Yekan" pitchFamily="2" charset="-78"/>
              </a:rPr>
              <a:t>MRP</a:t>
            </a:r>
            <a:r>
              <a:rPr lang="fa-IR" dirty="0" smtClean="0">
                <a:solidFill>
                  <a:schemeClr val="tx2"/>
                </a:solidFill>
                <a:latin typeface="+mj-lt"/>
                <a:ea typeface="+mj-ea"/>
                <a:cs typeface="B Yekan" pitchFamily="2" charset="-78"/>
              </a:rPr>
              <a:t>با </a:t>
            </a:r>
            <a:r>
              <a:rPr lang="en-US" dirty="0" smtClean="0">
                <a:solidFill>
                  <a:schemeClr val="tx2"/>
                </a:solidFill>
                <a:latin typeface="+mj-lt"/>
                <a:ea typeface="+mj-ea"/>
                <a:cs typeface="B Yekan" pitchFamily="2" charset="-78"/>
              </a:rPr>
              <a:t>JIT</a:t>
            </a:r>
            <a:r>
              <a:rPr lang="fa-IR" dirty="0" smtClean="0">
                <a:solidFill>
                  <a:schemeClr val="tx2"/>
                </a:solidFill>
                <a:latin typeface="+mj-lt"/>
                <a:ea typeface="+mj-ea"/>
                <a:cs typeface="B Yekan" pitchFamily="2" charset="-78"/>
              </a:rPr>
              <a:t> و ساخت همزمان را توضیح دهید </a:t>
            </a:r>
          </a:p>
        </p:txBody>
      </p:sp>
      <p:pic>
        <p:nvPicPr>
          <p:cNvPr id="2050" name="Picture 2" descr="C:\Users\ramin\Desktop\mrp\3.png"/>
          <p:cNvPicPr>
            <a:picLocks noChangeAspect="1" noChangeArrowheads="1"/>
          </p:cNvPicPr>
          <p:nvPr/>
        </p:nvPicPr>
        <p:blipFill>
          <a:blip r:embed="rId3" cstate="print"/>
          <a:srcRect/>
          <a:stretch>
            <a:fillRect/>
          </a:stretch>
        </p:blipFill>
        <p:spPr bwMode="auto">
          <a:xfrm>
            <a:off x="838200" y="4343400"/>
            <a:ext cx="2857500" cy="1905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153400" cy="457200"/>
          </a:xfrm>
        </p:spPr>
        <p:txBody>
          <a:bodyPr>
            <a:noAutofit/>
          </a:bodyPr>
          <a:lstStyle/>
          <a:p>
            <a:pPr algn="r" rtl="1"/>
            <a:r>
              <a:rPr lang="fa-IR" sz="3200" b="1" dirty="0" smtClean="0">
                <a:cs typeface="B Yekan" pitchFamily="2" charset="-78"/>
              </a:rPr>
              <a:t>نقش</a:t>
            </a:r>
            <a:r>
              <a:rPr lang="en-US" sz="3200" b="1" dirty="0" smtClean="0">
                <a:cs typeface="B Yekan" pitchFamily="2" charset="-78"/>
              </a:rPr>
              <a:t>MRP</a:t>
            </a:r>
            <a:r>
              <a:rPr lang="fa-IR" sz="3200" b="1" dirty="0" smtClean="0">
                <a:cs typeface="B Yekan" pitchFamily="2" charset="-78"/>
              </a:rPr>
              <a:t> در فرایند زمانبندی و برنامه ریزی تولید</a:t>
            </a:r>
          </a:p>
        </p:txBody>
      </p:sp>
      <p:pic>
        <p:nvPicPr>
          <p:cNvPr id="6" name="Picture 2" descr="C:\Users\ramin\Desktop\mrp\2.png"/>
          <p:cNvPicPr>
            <a:picLocks noChangeAspect="1" noChangeArrowheads="1"/>
          </p:cNvPicPr>
          <p:nvPr/>
        </p:nvPicPr>
        <p:blipFill>
          <a:blip r:embed="rId2" cstate="print"/>
          <a:srcRect/>
          <a:stretch>
            <a:fillRect/>
          </a:stretch>
        </p:blipFill>
        <p:spPr bwMode="auto">
          <a:xfrm>
            <a:off x="0" y="0"/>
            <a:ext cx="1190625" cy="473982"/>
          </a:xfrm>
          <a:prstGeom prst="rect">
            <a:avLst/>
          </a:prstGeom>
          <a:noFill/>
        </p:spPr>
      </p:pic>
      <p:sp>
        <p:nvSpPr>
          <p:cNvPr id="5" name="Rounded Rectangle 4"/>
          <p:cNvSpPr/>
          <p:nvPr/>
        </p:nvSpPr>
        <p:spPr>
          <a:xfrm>
            <a:off x="3657600" y="1981200"/>
            <a:ext cx="2209800"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cs typeface="B Yekan" pitchFamily="2" charset="-78"/>
              </a:rPr>
              <a:t>تخمین تقاضا</a:t>
            </a:r>
            <a:endParaRPr lang="en-US" dirty="0">
              <a:cs typeface="B Yekan" pitchFamily="2" charset="-78"/>
            </a:endParaRPr>
          </a:p>
        </p:txBody>
      </p:sp>
      <p:sp>
        <p:nvSpPr>
          <p:cNvPr id="7" name="Rounded Rectangle 6"/>
          <p:cNvSpPr/>
          <p:nvPr/>
        </p:nvSpPr>
        <p:spPr>
          <a:xfrm>
            <a:off x="3695700" y="2700616"/>
            <a:ext cx="22098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dirty="0" smtClean="0">
                <a:cs typeface="B Yekan" pitchFamily="2" charset="-78"/>
              </a:rPr>
              <a:t>برنامه ریزی تولید کل</a:t>
            </a:r>
            <a:endParaRPr lang="en-US" dirty="0">
              <a:cs typeface="B Yekan" pitchFamily="2" charset="-78"/>
            </a:endParaRPr>
          </a:p>
        </p:txBody>
      </p:sp>
      <p:sp>
        <p:nvSpPr>
          <p:cNvPr id="9" name="Rounded Rectangle 8"/>
          <p:cNvSpPr/>
          <p:nvPr/>
        </p:nvSpPr>
        <p:spPr>
          <a:xfrm>
            <a:off x="3657600" y="3505200"/>
            <a:ext cx="2209800"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dirty="0" smtClean="0">
                <a:cs typeface="B Yekan" pitchFamily="2" charset="-78"/>
              </a:rPr>
              <a:t>برنامه اصلی تولید</a:t>
            </a:r>
            <a:r>
              <a:rPr lang="fa-IR" sz="1200" dirty="0" smtClean="0">
                <a:cs typeface="B Yekan" pitchFamily="2" charset="-78"/>
              </a:rPr>
              <a:t> </a:t>
            </a:r>
            <a:r>
              <a:rPr lang="en-US" sz="1200" dirty="0" smtClean="0">
                <a:cs typeface="B Yekan" pitchFamily="2" charset="-78"/>
              </a:rPr>
              <a:t>)</a:t>
            </a:r>
            <a:r>
              <a:rPr lang="fa-IR" sz="1200" dirty="0" smtClean="0">
                <a:cs typeface="B Yekan" pitchFamily="2" charset="-78"/>
              </a:rPr>
              <a:t> </a:t>
            </a:r>
            <a:r>
              <a:rPr lang="en-US" sz="1200" dirty="0" smtClean="0">
                <a:cs typeface="B Yekan" pitchFamily="2" charset="-78"/>
              </a:rPr>
              <a:t>MPS </a:t>
            </a:r>
            <a:r>
              <a:rPr lang="fa-IR" sz="1200" dirty="0" smtClean="0">
                <a:cs typeface="B Yekan" pitchFamily="2" charset="-78"/>
              </a:rPr>
              <a:t>)</a:t>
            </a:r>
            <a:endParaRPr lang="fa-IR" dirty="0" smtClean="0">
              <a:cs typeface="B Yekan" pitchFamily="2" charset="-78"/>
            </a:endParaRPr>
          </a:p>
        </p:txBody>
      </p:sp>
      <p:sp>
        <p:nvSpPr>
          <p:cNvPr id="10" name="Rounded Rectangle 9"/>
          <p:cNvSpPr/>
          <p:nvPr/>
        </p:nvSpPr>
        <p:spPr>
          <a:xfrm>
            <a:off x="3352800" y="4343400"/>
            <a:ext cx="2895600" cy="381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fa-IR" dirty="0" smtClean="0">
                <a:cs typeface="B Yekan" pitchFamily="2" charset="-78"/>
              </a:rPr>
              <a:t>برنامه ریزی مواد مورد نیاز</a:t>
            </a:r>
            <a:r>
              <a:rPr lang="en-US" sz="1200" dirty="0" smtClean="0">
                <a:cs typeface="B Yekan" pitchFamily="2" charset="-78"/>
              </a:rPr>
              <a:t> </a:t>
            </a:r>
            <a:r>
              <a:rPr lang="fa-IR" sz="1200" dirty="0" smtClean="0">
                <a:cs typeface="B Yekan" pitchFamily="2" charset="-78"/>
              </a:rPr>
              <a:t>(</a:t>
            </a:r>
            <a:r>
              <a:rPr lang="en-US" sz="1200" dirty="0" smtClean="0">
                <a:cs typeface="B Yekan" pitchFamily="2" charset="-78"/>
              </a:rPr>
              <a:t>MRP</a:t>
            </a:r>
            <a:r>
              <a:rPr lang="fa-IR" sz="1200" dirty="0" smtClean="0">
                <a:cs typeface="B Yekan" pitchFamily="2" charset="-78"/>
              </a:rPr>
              <a:t>)</a:t>
            </a:r>
            <a:endParaRPr lang="fa-IR" dirty="0" smtClean="0">
              <a:cs typeface="B Yekan" pitchFamily="2" charset="-78"/>
            </a:endParaRPr>
          </a:p>
        </p:txBody>
      </p:sp>
      <p:sp>
        <p:nvSpPr>
          <p:cNvPr id="11" name="Rounded Rectangle 10"/>
          <p:cNvSpPr/>
          <p:nvPr/>
        </p:nvSpPr>
        <p:spPr>
          <a:xfrm>
            <a:off x="3581400" y="5257800"/>
            <a:ext cx="2438400" cy="381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a-IR" dirty="0" smtClean="0">
                <a:cs typeface="B Yekan" pitchFamily="2" charset="-78"/>
              </a:rPr>
              <a:t>برنامه ریزی ظرفیت محدود</a:t>
            </a:r>
            <a:endParaRPr lang="en-US" dirty="0">
              <a:cs typeface="B Yekan" pitchFamily="2" charset="-78"/>
            </a:endParaRPr>
          </a:p>
        </p:txBody>
      </p:sp>
      <p:sp>
        <p:nvSpPr>
          <p:cNvPr id="12" name="Rounded Rectangle 11"/>
          <p:cNvSpPr/>
          <p:nvPr/>
        </p:nvSpPr>
        <p:spPr>
          <a:xfrm>
            <a:off x="3581400" y="6096000"/>
            <a:ext cx="2438400" cy="38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cs typeface="B Yekan" pitchFamily="2" charset="-78"/>
              </a:rPr>
              <a:t>کنترل عملیات</a:t>
            </a:r>
            <a:endParaRPr lang="en-US" dirty="0">
              <a:cs typeface="B Yekan" pitchFamily="2" charset="-78"/>
            </a:endParaRPr>
          </a:p>
        </p:txBody>
      </p:sp>
      <p:cxnSp>
        <p:nvCxnSpPr>
          <p:cNvPr id="14" name="Straight Arrow Connector 13"/>
          <p:cNvCxnSpPr/>
          <p:nvPr/>
        </p:nvCxnSpPr>
        <p:spPr>
          <a:xfrm>
            <a:off x="4762500" y="2321858"/>
            <a:ext cx="8965" cy="36082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800600" y="3124200"/>
            <a:ext cx="0" cy="381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0" idx="0"/>
          </p:cNvCxnSpPr>
          <p:nvPr/>
        </p:nvCxnSpPr>
        <p:spPr>
          <a:xfrm>
            <a:off x="4800600" y="3886200"/>
            <a:ext cx="0" cy="4572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1" idx="0"/>
          </p:cNvCxnSpPr>
          <p:nvPr/>
        </p:nvCxnSpPr>
        <p:spPr>
          <a:xfrm>
            <a:off x="4800600" y="4724400"/>
            <a:ext cx="0" cy="533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endCxn id="12" idx="0"/>
          </p:cNvCxnSpPr>
          <p:nvPr/>
        </p:nvCxnSpPr>
        <p:spPr>
          <a:xfrm>
            <a:off x="4800600" y="5638800"/>
            <a:ext cx="0" cy="4572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343400" y="1447800"/>
            <a:ext cx="841897" cy="307777"/>
          </a:xfrm>
          <a:prstGeom prst="rect">
            <a:avLst/>
          </a:prstGeom>
          <a:noFill/>
        </p:spPr>
        <p:txBody>
          <a:bodyPr wrap="none" rtlCol="0">
            <a:spAutoFit/>
          </a:bodyPr>
          <a:lstStyle/>
          <a:p>
            <a:r>
              <a:rPr lang="fa-IR" sz="1400" dirty="0" smtClean="0">
                <a:cs typeface="B Yekan" pitchFamily="2" charset="-78"/>
              </a:rPr>
              <a:t>پیش بینی</a:t>
            </a:r>
            <a:endParaRPr lang="en-US" sz="1400" dirty="0">
              <a:cs typeface="B Yekan" pitchFamily="2" charset="-78"/>
            </a:endParaRPr>
          </a:p>
        </p:txBody>
      </p:sp>
      <p:sp>
        <p:nvSpPr>
          <p:cNvPr id="26" name="TextBox 25"/>
          <p:cNvSpPr txBox="1"/>
          <p:nvPr/>
        </p:nvSpPr>
        <p:spPr>
          <a:xfrm>
            <a:off x="1219200" y="1905000"/>
            <a:ext cx="1447800" cy="307777"/>
          </a:xfrm>
          <a:prstGeom prst="rect">
            <a:avLst/>
          </a:prstGeom>
          <a:noFill/>
        </p:spPr>
        <p:txBody>
          <a:bodyPr wrap="square" rtlCol="0">
            <a:spAutoFit/>
          </a:bodyPr>
          <a:lstStyle/>
          <a:p>
            <a:r>
              <a:rPr lang="fa-IR" sz="1400" dirty="0" smtClean="0">
                <a:cs typeface="B Yekan" pitchFamily="2" charset="-78"/>
              </a:rPr>
              <a:t>انبار های مورد نیاز</a:t>
            </a:r>
            <a:endParaRPr lang="en-US" sz="1400" dirty="0">
              <a:cs typeface="B Yekan" pitchFamily="2" charset="-78"/>
            </a:endParaRPr>
          </a:p>
        </p:txBody>
      </p:sp>
      <p:sp>
        <p:nvSpPr>
          <p:cNvPr id="27" name="TextBox 26"/>
          <p:cNvSpPr txBox="1"/>
          <p:nvPr/>
        </p:nvSpPr>
        <p:spPr>
          <a:xfrm>
            <a:off x="1295400" y="2133600"/>
            <a:ext cx="1295400" cy="307777"/>
          </a:xfrm>
          <a:prstGeom prst="rect">
            <a:avLst/>
          </a:prstGeom>
          <a:noFill/>
        </p:spPr>
        <p:txBody>
          <a:bodyPr wrap="square" rtlCol="0">
            <a:spAutoFit/>
          </a:bodyPr>
          <a:lstStyle/>
          <a:p>
            <a:r>
              <a:rPr lang="fa-IR" sz="1400" dirty="0" smtClean="0">
                <a:cs typeface="B Yekan" pitchFamily="2" charset="-78"/>
              </a:rPr>
              <a:t>تعدیلات موجودی</a:t>
            </a:r>
            <a:endParaRPr lang="en-US" sz="1400" dirty="0">
              <a:cs typeface="B Yekan" pitchFamily="2" charset="-78"/>
            </a:endParaRPr>
          </a:p>
        </p:txBody>
      </p:sp>
      <p:sp>
        <p:nvSpPr>
          <p:cNvPr id="28" name="TextBox 27"/>
          <p:cNvSpPr txBox="1"/>
          <p:nvPr/>
        </p:nvSpPr>
        <p:spPr>
          <a:xfrm>
            <a:off x="6477000" y="1905000"/>
            <a:ext cx="2286000" cy="307777"/>
          </a:xfrm>
          <a:prstGeom prst="rect">
            <a:avLst/>
          </a:prstGeom>
          <a:noFill/>
        </p:spPr>
        <p:txBody>
          <a:bodyPr wrap="square" rtlCol="0">
            <a:spAutoFit/>
          </a:bodyPr>
          <a:lstStyle/>
          <a:p>
            <a:r>
              <a:rPr lang="fa-IR" sz="1400" dirty="0" smtClean="0">
                <a:cs typeface="B Yekan" pitchFamily="2" charset="-78"/>
              </a:rPr>
              <a:t>خدمات و قطعات بدکی مورد نیاز</a:t>
            </a:r>
            <a:endParaRPr lang="en-US" sz="1400" dirty="0">
              <a:cs typeface="B Yekan" pitchFamily="2" charset="-78"/>
            </a:endParaRPr>
          </a:p>
        </p:txBody>
      </p:sp>
      <p:sp>
        <p:nvSpPr>
          <p:cNvPr id="29" name="TextBox 28"/>
          <p:cNvSpPr txBox="1"/>
          <p:nvPr/>
        </p:nvSpPr>
        <p:spPr>
          <a:xfrm>
            <a:off x="7162800" y="2133600"/>
            <a:ext cx="838200" cy="307777"/>
          </a:xfrm>
          <a:prstGeom prst="rect">
            <a:avLst/>
          </a:prstGeom>
          <a:noFill/>
        </p:spPr>
        <p:txBody>
          <a:bodyPr wrap="square" rtlCol="0">
            <a:spAutoFit/>
          </a:bodyPr>
          <a:lstStyle/>
          <a:p>
            <a:r>
              <a:rPr lang="fa-IR" sz="1400" dirty="0" smtClean="0">
                <a:cs typeface="B Yekan" pitchFamily="2" charset="-78"/>
              </a:rPr>
              <a:t>سفارشات</a:t>
            </a:r>
            <a:endParaRPr lang="en-US" sz="1400" dirty="0">
              <a:cs typeface="B Yekan" pitchFamily="2" charset="-78"/>
            </a:endParaRPr>
          </a:p>
        </p:txBody>
      </p:sp>
      <p:sp>
        <p:nvSpPr>
          <p:cNvPr id="30" name="Rounded Rectangle 29"/>
          <p:cNvSpPr/>
          <p:nvPr/>
        </p:nvSpPr>
        <p:spPr>
          <a:xfrm>
            <a:off x="762000" y="3505200"/>
            <a:ext cx="1981200"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1400" dirty="0" smtClean="0">
                <a:cs typeface="B Yekan" pitchFamily="2" charset="-78"/>
              </a:rPr>
              <a:t>برنامه مونتاژ نهایی (</a:t>
            </a:r>
            <a:r>
              <a:rPr lang="en-US" sz="1400" dirty="0" smtClean="0">
                <a:cs typeface="B Yekan" pitchFamily="2" charset="-78"/>
              </a:rPr>
              <a:t>FAS</a:t>
            </a:r>
            <a:r>
              <a:rPr lang="fa-IR" sz="1400" dirty="0" smtClean="0">
                <a:cs typeface="B Yekan" pitchFamily="2" charset="-78"/>
              </a:rPr>
              <a:t>)</a:t>
            </a:r>
          </a:p>
        </p:txBody>
      </p:sp>
      <p:sp>
        <p:nvSpPr>
          <p:cNvPr id="31" name="Rounded Rectangle 30"/>
          <p:cNvSpPr/>
          <p:nvPr/>
        </p:nvSpPr>
        <p:spPr>
          <a:xfrm>
            <a:off x="6629400" y="3505200"/>
            <a:ext cx="23622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sz="1400" dirty="0" smtClean="0">
                <a:cs typeface="B Yekan" pitchFamily="2" charset="-78"/>
              </a:rPr>
              <a:t>برنامه ریزی سر انگشتی ظرفیت</a:t>
            </a:r>
            <a:endParaRPr lang="en-US" sz="1400" dirty="0">
              <a:cs typeface="B Yekan" pitchFamily="2" charset="-78"/>
            </a:endParaRPr>
          </a:p>
        </p:txBody>
      </p:sp>
      <p:sp>
        <p:nvSpPr>
          <p:cNvPr id="32" name="Rounded Rectangle 31"/>
          <p:cNvSpPr/>
          <p:nvPr/>
        </p:nvSpPr>
        <p:spPr>
          <a:xfrm>
            <a:off x="6629400" y="4343400"/>
            <a:ext cx="2362200" cy="457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sz="1400" dirty="0" smtClean="0">
                <a:cs typeface="B Yekan" pitchFamily="2" charset="-78"/>
              </a:rPr>
              <a:t>برنامه ریزی تفصیلی ظرفیت مورد نیاز</a:t>
            </a:r>
            <a:endParaRPr lang="en-US" sz="1400" dirty="0">
              <a:cs typeface="B Yekan" pitchFamily="2" charset="-78"/>
            </a:endParaRPr>
          </a:p>
        </p:txBody>
      </p:sp>
      <p:cxnSp>
        <p:nvCxnSpPr>
          <p:cNvPr id="34" name="Straight Arrow Connector 33"/>
          <p:cNvCxnSpPr>
            <a:stCxn id="9" idx="3"/>
            <a:endCxn id="31" idx="1"/>
          </p:cNvCxnSpPr>
          <p:nvPr/>
        </p:nvCxnSpPr>
        <p:spPr>
          <a:xfrm>
            <a:off x="5867400" y="3695700"/>
            <a:ext cx="7620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743200" y="3733800"/>
            <a:ext cx="9144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32" idx="1"/>
          </p:cNvCxnSpPr>
          <p:nvPr/>
        </p:nvCxnSpPr>
        <p:spPr>
          <a:xfrm>
            <a:off x="6248400" y="4572000"/>
            <a:ext cx="3810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26" idx="3"/>
          </p:cNvCxnSpPr>
          <p:nvPr/>
        </p:nvCxnSpPr>
        <p:spPr>
          <a:xfrm flipV="1">
            <a:off x="2667000" y="2057400"/>
            <a:ext cx="914400" cy="1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667000" y="2286000"/>
            <a:ext cx="914400" cy="1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8" idx="1"/>
          </p:cNvCxnSpPr>
          <p:nvPr/>
        </p:nvCxnSpPr>
        <p:spPr>
          <a:xfrm flipH="1" flipV="1">
            <a:off x="5943600" y="2057400"/>
            <a:ext cx="533400" cy="1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5943600" y="2286000"/>
            <a:ext cx="914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5" idx="2"/>
            <a:endCxn id="5" idx="0"/>
          </p:cNvCxnSpPr>
          <p:nvPr/>
        </p:nvCxnSpPr>
        <p:spPr>
          <a:xfrm flipH="1">
            <a:off x="4762500" y="1755577"/>
            <a:ext cx="1849" cy="2256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1182</TotalTime>
  <Words>3552</Words>
  <Application>Microsoft Office PowerPoint</Application>
  <PresentationFormat>On-screen Show (4:3)</PresentationFormat>
  <Paragraphs>534</Paragraphs>
  <Slides>47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Arial Rounded MT Bold</vt:lpstr>
      <vt:lpstr>B Yekan</vt:lpstr>
      <vt:lpstr>Calibri</vt:lpstr>
      <vt:lpstr>Tw Cen MT</vt:lpstr>
      <vt:lpstr>Wingdings</vt:lpstr>
      <vt:lpstr>Wingdings 2</vt:lpstr>
      <vt:lpstr>Median</vt:lpstr>
      <vt:lpstr>برنامه ريزي نيازمندي به مواد</vt:lpstr>
      <vt:lpstr>تاریخچه</vt:lpstr>
      <vt:lpstr>تاریخچه</vt:lpstr>
      <vt:lpstr>تاریخچه</vt:lpstr>
      <vt:lpstr>تاریخچه</vt:lpstr>
      <vt:lpstr>سوالات</vt:lpstr>
      <vt:lpstr>سوالات</vt:lpstr>
      <vt:lpstr>سوالات</vt:lpstr>
      <vt:lpstr>نقشMRP در فرایند زمانبندی و برنامه ریزی تولید</vt:lpstr>
      <vt:lpstr> MRPوظایف اصلی سیستم </vt:lpstr>
      <vt:lpstr>تقاضای وابسته</vt:lpstr>
      <vt:lpstr>سطح موجودی محصول و قطعات خریداری شده بدون یک سیستم MRP</vt:lpstr>
      <vt:lpstr>سطح موجودی محصول و قطعات خریداری شده با یک سیستم MRP</vt:lpstr>
      <vt:lpstr>سیستم اطلاعاتی MRP  </vt:lpstr>
      <vt:lpstr>سیستم اطلاعاتی MRP  </vt:lpstr>
      <vt:lpstr>BOM</vt:lpstr>
      <vt:lpstr>BOM</vt:lpstr>
      <vt:lpstr>محاسبه نیاز خالص</vt:lpstr>
      <vt:lpstr>مفهوم مرحله زمان بندی</vt:lpstr>
      <vt:lpstr>مفهوم مرحله زمان بندی</vt:lpstr>
      <vt:lpstr>مفهوم مرحله زمان بندی</vt:lpstr>
      <vt:lpstr>سیستم اصلاح و سیستم تغییر خالص</vt:lpstr>
      <vt:lpstr>سیستم اصلاح و سیستم تغییر خالص</vt:lpstr>
      <vt:lpstr>سیستم اصلاح و سیستم تغییر خالص</vt:lpstr>
      <vt:lpstr>برنامه ریزی ظرفیت CRP</vt:lpstr>
      <vt:lpstr>دقت و واقع بینی در MRP</vt:lpstr>
      <vt:lpstr>MRP  در سازمان های خدماتی </vt:lpstr>
      <vt:lpstr>برنامه ریزی منابع ساخت   MRP II  </vt:lpstr>
      <vt:lpstr>ویژگی های  MRP II</vt:lpstr>
      <vt:lpstr>مقایسه Jit , MRP و ساخت هم زمان</vt:lpstr>
      <vt:lpstr>حل تمرین 1</vt:lpstr>
      <vt:lpstr>حل تمرین 1</vt:lpstr>
      <vt:lpstr>حل تمرین 1</vt:lpstr>
      <vt:lpstr>حل تمرین 1</vt:lpstr>
      <vt:lpstr>حل تمرین 2</vt:lpstr>
      <vt:lpstr>حل تمرین 2</vt:lpstr>
      <vt:lpstr>حل تمرین 2</vt:lpstr>
      <vt:lpstr>حل تمرین 2</vt:lpstr>
      <vt:lpstr>حل تمرین 2</vt:lpstr>
      <vt:lpstr>حل تمرین 2</vt:lpstr>
      <vt:lpstr>حل تمرین 2</vt:lpstr>
      <vt:lpstr>حل تمرین 2</vt:lpstr>
      <vt:lpstr>حل تمرین 2</vt:lpstr>
      <vt:lpstr>حل تمرین 2</vt:lpstr>
      <vt:lpstr>حل تمرین 2</vt:lpstr>
      <vt:lpstr>حل تمرین 2</vt:lpstr>
      <vt:lpstr>حل تمرین 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برنامه ريزي نيازمندي به مواد</dc:title>
  <dc:creator>ramin</dc:creator>
  <cp:lastModifiedBy>ADell</cp:lastModifiedBy>
  <cp:revision>127</cp:revision>
  <dcterms:created xsi:type="dcterms:W3CDTF">2006-08-16T00:00:00Z</dcterms:created>
  <dcterms:modified xsi:type="dcterms:W3CDTF">2017-08-17T11:34:02Z</dcterms:modified>
</cp:coreProperties>
</file>